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lvl1pPr algn="ctr" defTabSz="825500">
      <a:defRPr sz="5600">
        <a:latin typeface="+mn-lt"/>
        <a:ea typeface="+mn-ea"/>
        <a:cs typeface="+mn-cs"/>
        <a:sym typeface="Gill Sans"/>
      </a:defRPr>
    </a:lvl1pPr>
    <a:lvl2pPr indent="342900" algn="ctr" defTabSz="825500">
      <a:defRPr sz="5600">
        <a:latin typeface="+mn-lt"/>
        <a:ea typeface="+mn-ea"/>
        <a:cs typeface="+mn-cs"/>
        <a:sym typeface="Gill Sans"/>
      </a:defRPr>
    </a:lvl2pPr>
    <a:lvl3pPr indent="685800" algn="ctr" defTabSz="825500">
      <a:defRPr sz="5600">
        <a:latin typeface="+mn-lt"/>
        <a:ea typeface="+mn-ea"/>
        <a:cs typeface="+mn-cs"/>
        <a:sym typeface="Gill Sans"/>
      </a:defRPr>
    </a:lvl3pPr>
    <a:lvl4pPr indent="1028700" algn="ctr" defTabSz="825500">
      <a:defRPr sz="5600">
        <a:latin typeface="+mn-lt"/>
        <a:ea typeface="+mn-ea"/>
        <a:cs typeface="+mn-cs"/>
        <a:sym typeface="Gill Sans"/>
      </a:defRPr>
    </a:lvl4pPr>
    <a:lvl5pPr indent="1371600" algn="ctr" defTabSz="825500">
      <a:defRPr sz="5600">
        <a:latin typeface="+mn-lt"/>
        <a:ea typeface="+mn-ea"/>
        <a:cs typeface="+mn-cs"/>
        <a:sym typeface="Gill Sans"/>
      </a:defRPr>
    </a:lvl5pPr>
    <a:lvl6pPr indent="1714500" algn="ctr" defTabSz="825500">
      <a:defRPr sz="5600">
        <a:latin typeface="+mn-lt"/>
        <a:ea typeface="+mn-ea"/>
        <a:cs typeface="+mn-cs"/>
        <a:sym typeface="Gill Sans"/>
      </a:defRPr>
    </a:lvl6pPr>
    <a:lvl7pPr indent="2057400" algn="ctr" defTabSz="825500">
      <a:defRPr sz="5600">
        <a:latin typeface="+mn-lt"/>
        <a:ea typeface="+mn-ea"/>
        <a:cs typeface="+mn-cs"/>
        <a:sym typeface="Gill Sans"/>
      </a:defRPr>
    </a:lvl7pPr>
    <a:lvl8pPr indent="2400300" algn="ctr" defTabSz="825500">
      <a:defRPr sz="5600">
        <a:latin typeface="+mn-lt"/>
        <a:ea typeface="+mn-ea"/>
        <a:cs typeface="+mn-cs"/>
        <a:sym typeface="Gill Sans"/>
      </a:defRPr>
    </a:lvl8pPr>
    <a:lvl9pPr indent="2743200" algn="ctr" defTabSz="825500">
      <a:defRPr sz="5600">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05"/>
          <c:y val="0.005"/>
          <c:w val="0.325206"/>
          <c:h val="0.585968"/>
        </c:manualLayout>
      </c:layout>
      <c:pieChart>
        <c:varyColors val="0"/>
        <c:ser>
          <c:idx val="0"/>
          <c:order val="0"/>
          <c:tx>
            <c:strRef>
              <c:f>Sheet1!$A$2</c:f>
              <c:strCache>
                <c:pt idx="0">
                  <c:v>Region 1</c:v>
                </c:pt>
              </c:strCache>
            </c:strRef>
          </c:tx>
          <c:spPr>
            <a:solidFill>
              <a:srgbClr val="FAA928"/>
            </a:solidFill>
            <a:ln w="12700" cap="flat">
              <a:noFill/>
              <a:miter lim="400000"/>
            </a:ln>
            <a:effectLst/>
          </c:spPr>
          <c:explosion val="0"/>
          <c:dPt>
            <c:idx val="0"/>
            <c:explosion val="0"/>
            <c:spPr>
              <a:solidFill>
                <a:srgbClr val="FAA928"/>
              </a:solidFill>
              <a:ln w="12700" cap="flat">
                <a:noFill/>
                <a:miter lim="400000"/>
              </a:ln>
              <a:effectLst/>
            </c:spPr>
          </c:dPt>
          <c:dPt>
            <c:idx val="1"/>
            <c:explosion val="0"/>
            <c:spPr>
              <a:solidFill>
                <a:srgbClr val="F98925"/>
              </a:solidFill>
              <a:ln w="12700" cap="flat">
                <a:noFill/>
                <a:miter lim="400000"/>
              </a:ln>
              <a:effectLst/>
            </c:spPr>
          </c:dPt>
          <c:dLbls>
            <c:dLbl>
              <c:idx val="0"/>
              <c:numFmt formatCode="0%" sourceLinked="0"/>
              <c:txPr>
                <a:bodyPr/>
                <a:lstStyle/>
                <a:p>
                  <a:pPr lvl="0">
                    <a:defRPr b="0" i="0" strike="noStrike" sz="3000" u="none">
                      <a:solidFill>
                        <a:srgbClr val="FFFFFF"/>
                      </a:solidFill>
                      <a:effectLst>
                        <a:outerShdw sx="100000" sy="100000" kx="0" ky="0" algn="b" rotWithShape="0" blurRad="0" dist="38100" dir="2700000">
                          <a:srgbClr val="000000"/>
                        </a:outerShdw>
                      </a:effectLst>
                      <a:latin typeface="Helvetica"/>
                    </a:defRPr>
                  </a:pPr>
                  <a:r>
                    <a:rPr b="0" i="0" strike="noStrike" sz="3000" u="none">
                      <a:solidFill>
                        <a:srgbClr val="FFFFFF"/>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1"/>
              <c:showBubbleSize val="0"/>
            </c:dLbl>
            <c:dLbl>
              <c:idx val="1"/>
              <c:numFmt formatCode="0%" sourceLinked="0"/>
              <c:txPr>
                <a:bodyPr/>
                <a:lstStyle/>
                <a:p>
                  <a:pPr lvl="0">
                    <a:defRPr b="0" i="0" strike="noStrike" sz="3000" u="none">
                      <a:solidFill>
                        <a:srgbClr val="FFFFFF"/>
                      </a:solidFill>
                      <a:effectLst>
                        <a:outerShdw sx="100000" sy="100000" kx="0" ky="0" algn="b" rotWithShape="0" blurRad="0" dist="38100" dir="2700000">
                          <a:srgbClr val="000000"/>
                        </a:outerShdw>
                      </a:effectLst>
                      <a:latin typeface="Helvetica"/>
                    </a:defRPr>
                  </a:pPr>
                  <a:r>
                    <a:rPr b="0" i="0" strike="noStrike" sz="3000" u="none">
                      <a:solidFill>
                        <a:srgbClr val="FFFFFF"/>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1"/>
              <c:showBubbleSize val="0"/>
            </c:dLbl>
            <c:numFmt formatCode="0%" sourceLinked="0"/>
            <c:txPr>
              <a:bodyPr/>
              <a:lstStyle/>
              <a:p>
                <a:pPr lvl="0">
                  <a:defRPr b="0" i="0" strike="noStrike" sz="3000" u="none">
                    <a:solidFill>
                      <a:srgbClr val="FFFFFF"/>
                    </a:solidFill>
                    <a:effectLst>
                      <a:outerShdw sx="100000" sy="100000" kx="0" ky="0" algn="b" rotWithShape="0" blurRad="0" dist="38100" dir="2700000">
                        <a:srgbClr val="000000"/>
                      </a:outerShdw>
                    </a:effectLst>
                    <a:latin typeface="Helvetica"/>
                  </a:defRPr>
                </a:pPr>
                <a:r>
                  <a:rPr b="0" i="0" strike="noStrike" sz="3000" u="none">
                    <a:solidFill>
                      <a:srgbClr val="FFFFFF"/>
                    </a:solidFill>
                    <a:effectLst>
                      <a:outerShdw sx="100000" sy="100000" kx="0" ky="0" algn="b" rotWithShape="0" blurRad="0" dist="38100" dir="2700000">
                        <a:srgbClr val="000000"/>
                      </a:outerShdw>
                    </a:effectLst>
                    <a:latin typeface="Helvetica"/>
                  </a:rPr>
                  <a:t/>
                </a:r>
              </a:p>
            </c:txPr>
            <c:dLblPos val="inEnd"/>
            <c:showLegendKey val="0"/>
            <c:showVal val="0"/>
            <c:showCatName val="0"/>
            <c:showSerName val="0"/>
            <c:showPercent val="1"/>
            <c:showBubbleSize val="0"/>
            <c:showLeaderLines val="0"/>
          </c:dLbls>
          <c:cat>
            <c:strRef>
              <c:f>Sheet1!$B$1:$C$1</c:f>
              <c:strCache>
                <c:ptCount val="2"/>
                <c:pt idx="0">
                  <c:v>Public Health</c:v>
                </c:pt>
                <c:pt idx="1">
                  <c:v>Private Health</c:v>
                </c:pt>
              </c:strCache>
            </c:strRef>
          </c:cat>
          <c:val>
            <c:numRef>
              <c:f>Sheet1!$B$2:$C$2</c:f>
              <c:numCache>
                <c:ptCount val="2"/>
                <c:pt idx="0">
                  <c:v>80.000000</c:v>
                </c:pt>
                <c:pt idx="1">
                  <c:v>20.000000</c:v>
                </c:pt>
              </c:numCache>
            </c:numRef>
          </c:val>
        </c:ser>
        <c:firstSliceAng val="0"/>
      </c:pieChart>
      <c:spPr>
        <a:noFill/>
        <a:ln w="12700" cap="flat">
          <a:noFill/>
          <a:miter lim="400000"/>
        </a:ln>
        <a:effectLst/>
      </c:spPr>
    </c:plotArea>
    <c:legend>
      <c:legendPos val="b"/>
      <c:layout>
        <c:manualLayout>
          <c:xMode val="edge"/>
          <c:yMode val="edge"/>
          <c:x val="0.267431"/>
          <c:y val="0.956823"/>
          <c:w val="0.732569"/>
          <c:h val="0.0556766"/>
        </c:manualLayout>
      </c:layout>
      <c:overlay val="1"/>
      <c:spPr>
        <a:noFill/>
        <a:ln w="12700" cap="flat">
          <a:noFill/>
          <a:miter lim="400000"/>
        </a:ln>
        <a:effectLst/>
      </c:spPr>
      <c:txPr>
        <a:bodyPr/>
        <a:lstStyle/>
        <a:p>
          <a:pPr lvl="0">
            <a:defRPr b="0" i="0" strike="noStrike" sz="2400" u="none">
              <a:solidFill>
                <a:srgbClr val="000000"/>
              </a:solidFill>
              <a:effectLst/>
              <a:latin typeface="Gill Sans"/>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847659"/>
          <c:y val="0.088685"/>
          <c:w val="0.859561"/>
          <c:h val="0.779549"/>
        </c:manualLayout>
      </c:layout>
      <c:barChart>
        <c:barDir val="bar"/>
        <c:grouping val="clustered"/>
        <c:varyColors val="0"/>
        <c:ser>
          <c:idx val="0"/>
          <c:order val="0"/>
          <c:tx>
            <c:strRef>
              <c:f>Sheet1!$A$2</c:f>
              <c:strCache>
                <c:pt idx="0">
                  <c:v>Region 1</c:v>
                </c:pt>
              </c:strCache>
            </c:strRef>
          </c:tx>
          <c:spPr>
            <a:solidFill>
              <a:srgbClr val="FFAA00"/>
            </a:solidFill>
            <a:ln w="12700" cap="flat">
              <a:noFill/>
              <a:miter lim="400000"/>
            </a:ln>
            <a:effectLst/>
          </c:spPr>
          <c:invertIfNegative val="0"/>
          <c:dLbls>
            <c:txPr>
              <a:bodyPr/>
              <a:lstStyle/>
              <a:p>
                <a:pPr lvl="0">
                  <a:defRPr b="1" i="0" strike="noStrike" sz="2400" u="none">
                    <a:solidFill>
                      <a:srgbClr val="FFFFFF"/>
                    </a:solidFill>
                    <a:effectLst>
                      <a:outerShdw sx="100000" sy="100000" kx="0" ky="0" algn="b" rotWithShape="0" blurRad="0" dist="38100" dir="2700000">
                        <a:srgbClr val="000000"/>
                      </a:outerShdw>
                    </a:effectLst>
                    <a:latin typeface="Helvetica-Bold"/>
                  </a:defRPr>
                </a:pPr>
                <a:r>
                  <a:rPr b="1" i="0" strike="noStrike" sz="2400" u="none">
                    <a:solidFill>
                      <a:srgbClr val="FFFFFF"/>
                    </a:solidFill>
                    <a:effectLst>
                      <a:outerShdw sx="100000" sy="100000" kx="0" ky="0" algn="b" rotWithShape="0" blurRad="0" dist="38100" dir="2700000">
                        <a:srgbClr val="000000"/>
                      </a:outerShdw>
                    </a:effectLst>
                    <a:latin typeface="Helvetica-Bold"/>
                  </a:rPr>
                  <a:t/>
                </a:r>
              </a:p>
            </c:txPr>
            <c:dLblPos val="inEnd"/>
            <c:showLegendKey val="0"/>
            <c:showVal val="0"/>
            <c:showCatName val="0"/>
            <c:showSerName val="0"/>
            <c:showPercent val="0"/>
            <c:showBubbleSize val="0"/>
            <c:showLeaderLines val="0"/>
          </c:dLbls>
          <c:cat>
            <c:strRef>
              <c:f>Sheet1!$B$1:$E$1</c:f>
              <c:strCache>
                <c:ptCount val="4"/>
                <c:pt idx="0">
                  <c:v>2011</c:v>
                </c:pt>
                <c:pt idx="1">
                  <c:v>2012</c:v>
                </c:pt>
                <c:pt idx="2">
                  <c:v>2013</c:v>
                </c:pt>
                <c:pt idx="3">
                  <c:v>2015</c:v>
                </c:pt>
              </c:strCache>
            </c:strRef>
          </c:cat>
          <c:val>
            <c:numRef>
              <c:f>Sheet1!$B$2:$E$2</c:f>
              <c:numCache>
                <c:ptCount val="4"/>
                <c:pt idx="0">
                  <c:v>2000000.000000</c:v>
                </c:pt>
                <c:pt idx="1">
                  <c:v>1500000.000000</c:v>
                </c:pt>
                <c:pt idx="2">
                  <c:v>1000000.000000</c:v>
                </c:pt>
                <c:pt idx="3">
                  <c:v>919562.000000</c:v>
                </c:pt>
              </c:numCache>
            </c:numRef>
          </c:val>
        </c:ser>
        <c:gapWidth val="20"/>
        <c:overlap val="0"/>
        <c:axId val="0"/>
        <c:axId val="1"/>
      </c:barChart>
      <c:catAx>
        <c:axId val="0"/>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b="1" i="0" strike="noStrike" sz="2400" u="none">
                <a:solidFill>
                  <a:srgbClr val="000000"/>
                </a:solidFill>
                <a:effectLst/>
                <a:latin typeface="Helvetica-Bold"/>
              </a:defRPr>
            </a:pPr>
          </a:p>
        </c:txPr>
        <c:crossAx val="1"/>
        <c:crosses val="autoZero"/>
        <c:auto val="1"/>
        <c:lblAlgn val="ctr"/>
        <c:noMultiLvlLbl val="1"/>
      </c:catAx>
      <c:valAx>
        <c:axId val="1"/>
        <c:scaling>
          <c:orientation val="minMax"/>
        </c:scaling>
        <c:delete val="0"/>
        <c:axPos val="b"/>
        <c:majorGridlines>
          <c:spPr>
            <a:ln w="12700" cap="flat">
              <a:solidFill>
                <a:srgbClr val="B8B8B8"/>
              </a:solidFill>
              <a:prstDash val="solid"/>
              <a:miter lim="400000"/>
            </a:ln>
          </c:spPr>
        </c:majorGridlines>
        <c:numFmt formatCode="General" sourceLinked="1"/>
        <c:majorTickMark val="none"/>
        <c:minorTickMark val="none"/>
        <c:tickLblPos val="high"/>
        <c:spPr>
          <a:ln w="12700" cap="flat">
            <a:noFill/>
            <a:prstDash val="solid"/>
            <a:miter lim="400000"/>
          </a:ln>
        </c:spPr>
        <c:txPr>
          <a:bodyPr rot="0"/>
          <a:lstStyle/>
          <a:p>
            <a:pPr lvl="0">
              <a:defRPr b="1" i="0" strike="noStrike" sz="2400" u="none">
                <a:solidFill>
                  <a:srgbClr val="000000"/>
                </a:solidFill>
                <a:effectLst/>
                <a:latin typeface="Helvetica-Bold"/>
              </a:defRPr>
            </a:pPr>
          </a:p>
        </c:txPr>
        <c:crossAx val="0"/>
        <c:crosses val="autoZero"/>
        <c:crossBetween val="between"/>
        <c:majorUnit val="500000"/>
        <c:minorUnit val="2500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0861213"/>
          <c:y val="0.088685"/>
          <c:w val="0.873305"/>
          <c:h val="0.779549"/>
        </c:manualLayout>
      </c:layout>
      <c:barChart>
        <c:barDir val="bar"/>
        <c:grouping val="clustered"/>
        <c:varyColors val="0"/>
        <c:ser>
          <c:idx val="0"/>
          <c:order val="0"/>
          <c:tx>
            <c:strRef>
              <c:f>Sheet1!$A$2</c:f>
              <c:strCache>
                <c:pt idx="0">
                  <c:v>Region 1</c:v>
                </c:pt>
              </c:strCache>
            </c:strRef>
          </c:tx>
          <c:spPr>
            <a:solidFill>
              <a:srgbClr val="E52F6E"/>
            </a:solidFill>
            <a:ln w="12700" cap="flat">
              <a:noFill/>
              <a:miter lim="400000"/>
            </a:ln>
            <a:effectLst/>
          </c:spPr>
          <c:invertIfNegative val="0"/>
          <c:dLbls>
            <c:txPr>
              <a:bodyPr/>
              <a:lstStyle/>
              <a:p>
                <a:pPr lvl="0">
                  <a:defRPr b="1" i="0" strike="noStrike" sz="2400" u="none">
                    <a:solidFill>
                      <a:srgbClr val="FFFFFF"/>
                    </a:solidFill>
                    <a:effectLst>
                      <a:outerShdw sx="100000" sy="100000" kx="0" ky="0" algn="b" rotWithShape="0" blurRad="0" dist="38100" dir="2700000">
                        <a:srgbClr val="000000"/>
                      </a:outerShdw>
                    </a:effectLst>
                    <a:latin typeface="Helvetica-Bold"/>
                  </a:defRPr>
                </a:pPr>
                <a:r>
                  <a:rPr b="1" i="0" strike="noStrike" sz="2400" u="none">
                    <a:solidFill>
                      <a:srgbClr val="FFFFFF"/>
                    </a:solidFill>
                    <a:effectLst>
                      <a:outerShdw sx="100000" sy="100000" kx="0" ky="0" algn="b" rotWithShape="0" blurRad="0" dist="38100" dir="2700000">
                        <a:srgbClr val="000000"/>
                      </a:outerShdw>
                    </a:effectLst>
                    <a:latin typeface="Helvetica-Bold"/>
                  </a:rPr>
                  <a:t/>
                </a:r>
              </a:p>
            </c:txPr>
            <c:dLblPos val="inEnd"/>
            <c:showLegendKey val="0"/>
            <c:showVal val="0"/>
            <c:showCatName val="0"/>
            <c:showSerName val="0"/>
            <c:showPercent val="0"/>
            <c:showBubbleSize val="0"/>
            <c:showLeaderLines val="0"/>
          </c:dLbls>
          <c:cat>
            <c:strRef>
              <c:f>Sheet1!$B$1:$E$1</c:f>
              <c:strCache>
                <c:ptCount val="4"/>
                <c:pt idx="0">
                  <c:v>2009</c:v>
                </c:pt>
                <c:pt idx="1">
                  <c:v>2011</c:v>
                </c:pt>
                <c:pt idx="2">
                  <c:v>2013</c:v>
                </c:pt>
                <c:pt idx="3">
                  <c:v>2015</c:v>
                </c:pt>
              </c:strCache>
            </c:strRef>
          </c:cat>
          <c:val>
            <c:numRef>
              <c:f>Sheet1!$B$2:$E$2</c:f>
              <c:numCache>
                <c:ptCount val="4"/>
                <c:pt idx="0">
                  <c:v>9000.000000</c:v>
                </c:pt>
                <c:pt idx="1">
                  <c:v>10000.000000</c:v>
                </c:pt>
                <c:pt idx="2">
                  <c:v>12000.000000</c:v>
                </c:pt>
                <c:pt idx="3">
                  <c:v>14000.000000</c:v>
                </c:pt>
              </c:numCache>
            </c:numRef>
          </c:val>
        </c:ser>
        <c:gapWidth val="20"/>
        <c:overlap val="0"/>
        <c:axId val="0"/>
        <c:axId val="1"/>
      </c:barChart>
      <c:catAx>
        <c:axId val="0"/>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b="1" i="0" strike="noStrike" sz="2400" u="none">
                <a:solidFill>
                  <a:srgbClr val="000000"/>
                </a:solidFill>
                <a:effectLst/>
                <a:latin typeface="Helvetica-Bold"/>
              </a:defRPr>
            </a:pPr>
          </a:p>
        </c:txPr>
        <c:crossAx val="1"/>
        <c:crosses val="autoZero"/>
        <c:auto val="1"/>
        <c:lblAlgn val="ctr"/>
        <c:noMultiLvlLbl val="1"/>
      </c:catAx>
      <c:valAx>
        <c:axId val="1"/>
        <c:scaling>
          <c:orientation val="minMax"/>
        </c:scaling>
        <c:delete val="0"/>
        <c:axPos val="b"/>
        <c:majorGridlines>
          <c:spPr>
            <a:ln w="12700" cap="flat">
              <a:solidFill>
                <a:srgbClr val="B8B8B8"/>
              </a:solidFill>
              <a:prstDash val="solid"/>
              <a:miter lim="400000"/>
            </a:ln>
          </c:spPr>
        </c:majorGridlines>
        <c:numFmt formatCode="General" sourceLinked="1"/>
        <c:majorTickMark val="none"/>
        <c:minorTickMark val="none"/>
        <c:tickLblPos val="high"/>
        <c:spPr>
          <a:ln w="12700" cap="flat">
            <a:noFill/>
            <a:prstDash val="solid"/>
            <a:miter lim="400000"/>
          </a:ln>
        </c:spPr>
        <c:txPr>
          <a:bodyPr rot="0"/>
          <a:lstStyle/>
          <a:p>
            <a:pPr lvl="0">
              <a:defRPr b="1" i="0" strike="noStrike" sz="2400" u="none">
                <a:solidFill>
                  <a:srgbClr val="000000"/>
                </a:solidFill>
                <a:effectLst/>
                <a:latin typeface="Helvetica-Bold"/>
              </a:defRPr>
            </a:pPr>
          </a:p>
        </c:txPr>
        <c:crossAx val="0"/>
        <c:crosses val="autoZero"/>
        <c:crossBetween val="between"/>
        <c:majorUnit val="3500"/>
        <c:minorUnit val="175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lvl="0"/>
          </a:p>
        </c:rich>
      </c:tx>
      <c:layout/>
      <c:overlay val="1"/>
    </c:title>
    <c:autoTitleDeleted val="1"/>
    <c:plotArea>
      <c:layout>
        <c:manualLayout>
          <c:layoutTarget val="inner"/>
          <c:xMode val="edge"/>
          <c:yMode val="edge"/>
          <c:x val="0.163621"/>
          <c:y val="0.120623"/>
          <c:w val="0.806615"/>
          <c:h val="0.806177"/>
        </c:manualLayout>
      </c:layout>
      <c:barChart>
        <c:barDir val="bar"/>
        <c:grouping val="clustered"/>
        <c:varyColors val="0"/>
        <c:ser>
          <c:idx val="0"/>
          <c:order val="0"/>
          <c:tx>
            <c:strRef>
              <c:f>Sheet1!$A$2</c:f>
              <c:strCache>
                <c:pt idx="0">
                  <c:v>Region 1</c:v>
                </c:pt>
              </c:strCache>
            </c:strRef>
          </c:tx>
          <c:spPr>
            <a:solidFill>
              <a:srgbClr val="F98925"/>
            </a:solidFill>
            <a:ln w="12700" cap="flat">
              <a:noFill/>
              <a:miter lim="400000"/>
            </a:ln>
            <a:effectLst/>
          </c:spPr>
          <c:invertIfNegative val="0"/>
          <c:dLbls>
            <c:txPr>
              <a:bodyPr/>
              <a:lstStyle/>
              <a:p>
                <a:pPr lvl="0">
                  <a:defRPr b="1" i="0" strike="noStrike" sz="2400" u="none">
                    <a:solidFill>
                      <a:srgbClr val="FFFFFF"/>
                    </a:solidFill>
                    <a:effectLst>
                      <a:outerShdw sx="100000" sy="100000" kx="0" ky="0" algn="b" rotWithShape="0" blurRad="0" dist="38100" dir="2700000">
                        <a:srgbClr val="000000"/>
                      </a:outerShdw>
                    </a:effectLst>
                    <a:latin typeface="Helvetica-Bold"/>
                  </a:defRPr>
                </a:pPr>
                <a:r>
                  <a:rPr b="1" i="0" strike="noStrike" sz="2400" u="none">
                    <a:solidFill>
                      <a:srgbClr val="FFFFFF"/>
                    </a:solidFill>
                    <a:effectLst>
                      <a:outerShdw sx="100000" sy="100000" kx="0" ky="0" algn="b" rotWithShape="0" blurRad="0" dist="38100" dir="2700000">
                        <a:srgbClr val="000000"/>
                      </a:outerShdw>
                    </a:effectLst>
                    <a:latin typeface="Helvetica-Bold"/>
                  </a:rPr>
                  <a:t/>
                </a: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1.000000</c:v>
                </c:pt>
                <c:pt idx="1">
                  <c:v>1.000000</c:v>
                </c:pt>
                <c:pt idx="2">
                  <c:v>1.000000</c:v>
                </c:pt>
                <c:pt idx="3">
                  <c:v>1.000000</c:v>
                </c:pt>
              </c:numCache>
            </c:numRef>
          </c:val>
        </c:ser>
        <c:ser>
          <c:idx val="1"/>
          <c:order val="1"/>
          <c:tx>
            <c:strRef>
              <c:f>Sheet1!$A$3</c:f>
              <c:strCache>
                <c:pt idx="0">
                  <c:v>Region 2</c:v>
                </c:pt>
              </c:strCache>
            </c:strRef>
          </c:tx>
          <c:spPr>
            <a:solidFill>
              <a:srgbClr val="F1C031"/>
            </a:solidFill>
            <a:ln w="12700" cap="flat">
              <a:noFill/>
              <a:miter lim="400000"/>
            </a:ln>
            <a:effectLst/>
          </c:spPr>
          <c:invertIfNegative val="0"/>
          <c:dLbls>
            <c:txPr>
              <a:bodyPr/>
              <a:lstStyle/>
              <a:p>
                <a:pPr lvl="0">
                  <a:defRPr b="1" i="0" strike="noStrike" sz="2400" u="none">
                    <a:solidFill>
                      <a:srgbClr val="FFFFFF"/>
                    </a:solidFill>
                    <a:effectLst>
                      <a:outerShdw sx="100000" sy="100000" kx="0" ky="0" algn="b" rotWithShape="0" blurRad="0" dist="38100" dir="2700000">
                        <a:srgbClr val="000000"/>
                      </a:outerShdw>
                    </a:effectLst>
                    <a:latin typeface="Helvetica-Bold"/>
                  </a:defRPr>
                </a:pPr>
                <a:r>
                  <a:rPr b="1" i="0" strike="noStrike" sz="2400" u="none">
                    <a:solidFill>
                      <a:srgbClr val="FFFFFF"/>
                    </a:solidFill>
                    <a:effectLst>
                      <a:outerShdw sx="100000" sy="100000" kx="0" ky="0" algn="b" rotWithShape="0" blurRad="0" dist="38100" dir="2700000">
                        <a:srgbClr val="000000"/>
                      </a:outerShdw>
                    </a:effectLst>
                    <a:latin typeface="Helvetica-Bold"/>
                  </a:rPr>
                  <a:t/>
                </a: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2000.000000</c:v>
                </c:pt>
                <c:pt idx="1">
                  <c:v>3000.000000</c:v>
                </c:pt>
                <c:pt idx="2">
                  <c:v>4000.000000</c:v>
                </c:pt>
                <c:pt idx="3">
                  <c:v>4300.000000</c:v>
                </c:pt>
              </c:numCache>
            </c:numRef>
          </c:val>
        </c:ser>
        <c:gapWidth val="40"/>
        <c:overlap val="0"/>
        <c:axId val="0"/>
        <c:axId val="1"/>
      </c:barChart>
      <c:catAx>
        <c:axId val="0"/>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b="1" i="0" strike="noStrike" sz="2400" u="none">
                <a:solidFill>
                  <a:srgbClr val="000000"/>
                </a:solidFill>
                <a:effectLst/>
                <a:latin typeface="Helvetica-Bold"/>
              </a:defRPr>
            </a:pPr>
          </a:p>
        </c:txPr>
        <c:crossAx val="1"/>
        <c:crosses val="autoZero"/>
        <c:auto val="1"/>
        <c:lblAlgn val="ctr"/>
        <c:noMultiLvlLbl val="1"/>
      </c:catAx>
      <c:valAx>
        <c:axId val="1"/>
        <c:scaling>
          <c:orientation val="minMax"/>
        </c:scaling>
        <c:delete val="0"/>
        <c:axPos val="b"/>
        <c:majorGridlines>
          <c:spPr>
            <a:ln w="12700" cap="flat">
              <a:solidFill>
                <a:srgbClr val="B8B8B8"/>
              </a:solidFill>
              <a:prstDash val="solid"/>
              <a:miter lim="400000"/>
            </a:ln>
          </c:spPr>
        </c:majorGridlines>
        <c:numFmt formatCode="General" sourceLinked="1"/>
        <c:majorTickMark val="none"/>
        <c:minorTickMark val="none"/>
        <c:tickLblPos val="high"/>
        <c:spPr>
          <a:ln w="12700" cap="flat">
            <a:noFill/>
            <a:prstDash val="solid"/>
            <a:miter lim="400000"/>
          </a:ln>
        </c:spPr>
        <c:txPr>
          <a:bodyPr rot="0"/>
          <a:lstStyle/>
          <a:p>
            <a:pPr lvl="0">
              <a:defRPr b="1" i="0" strike="noStrike" sz="2400" u="none">
                <a:solidFill>
                  <a:srgbClr val="000000"/>
                </a:solidFill>
                <a:effectLst/>
                <a:latin typeface="Helvetica-Bold"/>
              </a:defRPr>
            </a:pPr>
          </a:p>
        </c:txPr>
        <c:crossAx val="0"/>
        <c:crosses val="autoZero"/>
        <c:crossBetween val="between"/>
        <c:majorUnit val="1250"/>
        <c:minorUnit val="625"/>
      </c:valAx>
      <c:spPr>
        <a:noFill/>
        <a:ln w="12700" cap="flat">
          <a:noFill/>
          <a:miter lim="400000"/>
        </a:ln>
        <a:effectLst/>
      </c:spPr>
    </c:plotArea>
    <c:legend>
      <c:legendPos val="t"/>
      <c:layout>
        <c:manualLayout>
          <c:xMode val="edge"/>
          <c:yMode val="edge"/>
          <c:x val="0.005"/>
          <c:y val="0.005"/>
          <c:w val="0.804426"/>
          <c:h val="0.0576362"/>
        </c:manualLayout>
      </c:layout>
      <c:overlay val="1"/>
      <c:spPr>
        <a:noFill/>
        <a:ln w="12700" cap="flat">
          <a:noFill/>
          <a:miter lim="400000"/>
        </a:ln>
        <a:effectLst/>
      </c:spPr>
      <c:txPr>
        <a:bodyPr/>
        <a:lstStyle/>
        <a:p>
          <a:pPr lvl="0">
            <a:defRPr b="1" i="0" strike="noStrike" sz="2400" u="none">
              <a:solidFill>
                <a:srgbClr val="000000"/>
              </a:solidFill>
              <a:effectLst/>
              <a:latin typeface="Helvetica-Bold"/>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5"/>
          <p:cNvSpPr/>
          <p:nvPr>
            <p:ph type="sldImg"/>
          </p:nvPr>
        </p:nvSpPr>
        <p:spPr>
          <a:xfrm>
            <a:off x="1143000" y="685800"/>
            <a:ext cx="4572000" cy="3429000"/>
          </a:xfrm>
          <a:prstGeom prst="rect">
            <a:avLst/>
          </a:prstGeom>
        </p:spPr>
        <p:txBody>
          <a:bodyPr/>
          <a:lstStyle/>
          <a:p>
            <a:pPr lvl="0"/>
          </a:p>
        </p:txBody>
      </p:sp>
      <p:sp>
        <p:nvSpPr>
          <p:cNvPr id="26" name="Shape 2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825500">
      <a:defRPr sz="3000">
        <a:latin typeface="Lucida Grande"/>
        <a:ea typeface="Lucida Grande"/>
        <a:cs typeface="Lucida Grande"/>
        <a:sym typeface="Lucida Grande"/>
      </a:defRPr>
    </a:lvl1pPr>
    <a:lvl2pPr indent="228600" defTabSz="825500">
      <a:defRPr sz="3000">
        <a:latin typeface="Lucida Grande"/>
        <a:ea typeface="Lucida Grande"/>
        <a:cs typeface="Lucida Grande"/>
        <a:sym typeface="Lucida Grande"/>
      </a:defRPr>
    </a:lvl2pPr>
    <a:lvl3pPr indent="457200" defTabSz="825500">
      <a:defRPr sz="3000">
        <a:latin typeface="Lucida Grande"/>
        <a:ea typeface="Lucida Grande"/>
        <a:cs typeface="Lucida Grande"/>
        <a:sym typeface="Lucida Grande"/>
      </a:defRPr>
    </a:lvl3pPr>
    <a:lvl4pPr indent="685800" defTabSz="825500">
      <a:defRPr sz="3000">
        <a:latin typeface="Lucida Grande"/>
        <a:ea typeface="Lucida Grande"/>
        <a:cs typeface="Lucida Grande"/>
        <a:sym typeface="Lucida Grande"/>
      </a:defRPr>
    </a:lvl4pPr>
    <a:lvl5pPr indent="914400" defTabSz="825500">
      <a:defRPr sz="3000">
        <a:latin typeface="Lucida Grande"/>
        <a:ea typeface="Lucida Grande"/>
        <a:cs typeface="Lucida Grande"/>
        <a:sym typeface="Lucida Grande"/>
      </a:defRPr>
    </a:lvl5pPr>
    <a:lvl6pPr indent="1143000" defTabSz="825500">
      <a:defRPr sz="3000">
        <a:latin typeface="Lucida Grande"/>
        <a:ea typeface="Lucida Grande"/>
        <a:cs typeface="Lucida Grande"/>
        <a:sym typeface="Lucida Grande"/>
      </a:defRPr>
    </a:lvl6pPr>
    <a:lvl7pPr indent="1371600" defTabSz="825500">
      <a:defRPr sz="3000">
        <a:latin typeface="Lucida Grande"/>
        <a:ea typeface="Lucida Grande"/>
        <a:cs typeface="Lucida Grande"/>
        <a:sym typeface="Lucida Grande"/>
      </a:defRPr>
    </a:lvl7pPr>
    <a:lvl8pPr indent="1600200" defTabSz="825500">
      <a:defRPr sz="3000">
        <a:latin typeface="Lucida Grande"/>
        <a:ea typeface="Lucida Grande"/>
        <a:cs typeface="Lucida Grande"/>
        <a:sym typeface="Lucida Grande"/>
      </a:defRPr>
    </a:lvl8pPr>
    <a:lvl9pPr indent="1828800" defTabSz="825500">
      <a:defRPr sz="30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Master #2">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Master #2 copy">
    <p:spTree>
      <p:nvGrpSpPr>
        <p:cNvPr id="1" name=""/>
        <p:cNvGrpSpPr/>
        <p:nvPr/>
      </p:nvGrpSpPr>
      <p:grpSpPr>
        <a:xfrm>
          <a:off x="0" y="0"/>
          <a:ext cx="0" cy="0"/>
          <a:chOff x="0" y="0"/>
          <a:chExt cx="0" cy="0"/>
        </a:xfrm>
      </p:grpSpPr>
      <p:sp>
        <p:nvSpPr>
          <p:cNvPr id="11" name="Shape 11"/>
          <p:cNvSpPr/>
          <p:nvPr/>
        </p:nvSpPr>
        <p:spPr>
          <a:xfrm>
            <a:off x="0" y="0"/>
            <a:ext cx="24384000" cy="13716000"/>
          </a:xfrm>
          <a:prstGeom prst="rect">
            <a:avLst/>
          </a:prstGeom>
          <a:solidFill>
            <a:srgbClr val="EBEBEB">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2" name="Shape 12"/>
          <p:cNvSpPr/>
          <p:nvPr/>
        </p:nvSpPr>
        <p:spPr>
          <a:xfrm>
            <a:off x="0" y="0"/>
            <a:ext cx="24384000" cy="13716000"/>
          </a:xfrm>
          <a:prstGeom prst="rect">
            <a:avLst/>
          </a:prstGeom>
          <a:solidFill>
            <a:srgbClr val="C4CDD6">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Master #2 copy 1">
    <p:spTree>
      <p:nvGrpSpPr>
        <p:cNvPr id="1" name=""/>
        <p:cNvGrpSpPr/>
        <p:nvPr/>
      </p:nvGrpSpPr>
      <p:grpSpPr>
        <a:xfrm>
          <a:off x="0" y="0"/>
          <a:ext cx="0" cy="0"/>
          <a:chOff x="0" y="0"/>
          <a:chExt cx="0" cy="0"/>
        </a:xfrm>
      </p:grpSpPr>
      <p:sp>
        <p:nvSpPr>
          <p:cNvPr id="14" name="Shape 14"/>
          <p:cNvSpPr/>
          <p:nvPr/>
        </p:nvSpPr>
        <p:spPr>
          <a:xfrm>
            <a:off x="0" y="0"/>
            <a:ext cx="24384000" cy="13716000"/>
          </a:xfrm>
          <a:prstGeom prst="rect">
            <a:avLst/>
          </a:prstGeom>
          <a:solidFill>
            <a:srgbClr val="EBEBEB">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5" name="Shape 15"/>
          <p:cNvSpPr/>
          <p:nvPr/>
        </p:nvSpPr>
        <p:spPr>
          <a:xfrm>
            <a:off x="0" y="0"/>
            <a:ext cx="24384000" cy="13716000"/>
          </a:xfrm>
          <a:prstGeom prst="rect">
            <a:avLst/>
          </a:prstGeom>
          <a:solidFill>
            <a:srgbClr val="20212E"/>
          </a:solidFill>
          <a:ln w="25400">
            <a:solidFill>
              <a:srgbClr val="C4CDD6"/>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Master #4">
    <p:spTree>
      <p:nvGrpSpPr>
        <p:cNvPr id="1" name=""/>
        <p:cNvGrpSpPr/>
        <p:nvPr/>
      </p:nvGrpSpPr>
      <p:grpSpPr>
        <a:xfrm>
          <a:off x="0" y="0"/>
          <a:ext cx="0" cy="0"/>
          <a:chOff x="0" y="0"/>
          <a:chExt cx="0" cy="0"/>
        </a:xfrm>
      </p:grpSpPr>
      <p:sp>
        <p:nvSpPr>
          <p:cNvPr id="17" name="Shape 17"/>
          <p:cNvSpPr/>
          <p:nvPr/>
        </p:nvSpPr>
        <p:spPr>
          <a:xfrm>
            <a:off x="0" y="0"/>
            <a:ext cx="24384000" cy="13716000"/>
          </a:xfrm>
          <a:prstGeom prst="rect">
            <a:avLst/>
          </a:prstGeom>
          <a:solidFill>
            <a:srgbClr val="EBEBEB">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8" name="Shape 18"/>
          <p:cNvSpPr/>
          <p:nvPr/>
        </p:nvSpPr>
        <p:spPr>
          <a:xfrm>
            <a:off x="0" y="0"/>
            <a:ext cx="24384000" cy="13716000"/>
          </a:xfrm>
          <a:prstGeom prst="rect">
            <a:avLst/>
          </a:prstGeom>
          <a:solidFill>
            <a:srgbClr val="C4CDD6">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9" name="Shape 19"/>
          <p:cNvSpPr/>
          <p:nvPr/>
        </p:nvSpPr>
        <p:spPr>
          <a:xfrm>
            <a:off x="12700" y="12700000"/>
            <a:ext cx="24371300" cy="1016000"/>
          </a:xfrm>
          <a:prstGeom prst="rect">
            <a:avLst/>
          </a:pr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20" name="Shape 20"/>
          <p:cNvSpPr/>
          <p:nvPr/>
        </p:nvSpPr>
        <p:spPr>
          <a:xfrm>
            <a:off x="466751" y="12852400"/>
            <a:ext cx="713723"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lnSpc>
                <a:spcPct val="70000"/>
              </a:lnSpc>
              <a:defRPr sz="1800"/>
            </a:pPr>
            <a:r>
              <a:rPr b="1" spc="-56" sz="1400">
                <a:solidFill>
                  <a:srgbClr val="AAAAAA"/>
                </a:solidFill>
                <a:latin typeface="Helvetica-Bold"/>
                <a:ea typeface="Helvetica-Bold"/>
                <a:cs typeface="Helvetica-Bold"/>
                <a:sym typeface="Helvetica-Bold"/>
              </a:rPr>
              <a:t>THE </a:t>
            </a:r>
            <a:endParaRPr b="1" spc="-56" sz="1400">
              <a:solidFill>
                <a:srgbClr val="AAAAAA"/>
              </a:solidFill>
              <a:latin typeface="Helvetica-Bold"/>
              <a:ea typeface="Helvetica-Bold"/>
              <a:cs typeface="Helvetica-Bold"/>
              <a:sym typeface="Helvetica-Bold"/>
            </a:endParaRPr>
          </a:p>
          <a:p>
            <a:pPr lvl="0" algn="l">
              <a:lnSpc>
                <a:spcPct val="70000"/>
              </a:lnSpc>
              <a:defRPr sz="1800"/>
            </a:pPr>
            <a:r>
              <a:rPr b="1" spc="-56" sz="1400">
                <a:solidFill>
                  <a:srgbClr val="AAAAAA"/>
                </a:solidFill>
                <a:latin typeface="Helvetica-Bold"/>
                <a:ea typeface="Helvetica-Bold"/>
                <a:cs typeface="Helvetica-Bold"/>
                <a:sym typeface="Helvetica-Bold"/>
              </a:rPr>
              <a:t>GOOD </a:t>
            </a:r>
            <a:endParaRPr b="1" spc="-56" sz="1400">
              <a:solidFill>
                <a:srgbClr val="AAAAAA"/>
              </a:solidFill>
              <a:latin typeface="Helvetica-Bold"/>
              <a:ea typeface="Helvetica-Bold"/>
              <a:cs typeface="Helvetica-Bold"/>
              <a:sym typeface="Helvetica-Bold"/>
            </a:endParaRPr>
          </a:p>
          <a:p>
            <a:pPr lvl="0" algn="l">
              <a:lnSpc>
                <a:spcPct val="70000"/>
              </a:lnSpc>
              <a:defRPr sz="1800"/>
            </a:pPr>
            <a:r>
              <a:rPr b="1" spc="-56" sz="1400">
                <a:solidFill>
                  <a:srgbClr val="AAAAAA"/>
                </a:solidFill>
                <a:latin typeface="Helvetica-Bold"/>
                <a:ea typeface="Helvetica-Bold"/>
                <a:cs typeface="Helvetica-Bold"/>
                <a:sym typeface="Helvetica-Bold"/>
              </a:rPr>
              <a:t>PITCH</a:t>
            </a:r>
          </a:p>
        </p:txBody>
      </p:sp>
      <p:sp>
        <p:nvSpPr>
          <p:cNvPr id="21" name="Shape 21"/>
          <p:cNvSpPr/>
          <p:nvPr/>
        </p:nvSpPr>
        <p:spPr>
          <a:xfrm>
            <a:off x="1587371" y="12928600"/>
            <a:ext cx="2327759"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pc="-96" sz="2400">
                <a:solidFill>
                  <a:srgbClr val="AAAAAA"/>
                </a:solidFill>
                <a:latin typeface="Helvetica"/>
                <a:ea typeface="Helvetica"/>
                <a:cs typeface="Helvetica"/>
                <a:sym typeface="Helvetica"/>
              </a:defRPr>
            </a:lvl1pPr>
          </a:lstStyle>
          <a:p>
            <a:pPr lvl="0">
              <a:defRPr spc="0" sz="1800">
                <a:solidFill>
                  <a:srgbClr val="000000"/>
                </a:solidFill>
              </a:defRPr>
            </a:pPr>
            <a:r>
              <a:rPr spc="-96" sz="2400">
                <a:solidFill>
                  <a:srgbClr val="AAAAAA"/>
                </a:solidFill>
              </a:rPr>
              <a:t>Bophelo Health</a:t>
            </a:r>
          </a:p>
        </p:txBody>
      </p:sp>
      <p:grpSp>
        <p:nvGrpSpPr>
          <p:cNvPr id="24" name="Group 24"/>
          <p:cNvGrpSpPr/>
          <p:nvPr/>
        </p:nvGrpSpPr>
        <p:grpSpPr>
          <a:xfrm>
            <a:off x="647699" y="13131799"/>
            <a:ext cx="266701" cy="127002"/>
            <a:chOff x="0" y="0"/>
            <a:chExt cx="266699" cy="127000"/>
          </a:xfrm>
        </p:grpSpPr>
        <p:sp>
          <p:nvSpPr>
            <p:cNvPr id="22" name="Shape 22"/>
            <p:cNvSpPr/>
            <p:nvPr/>
          </p:nvSpPr>
          <p:spPr>
            <a:xfrm>
              <a:off x="-1" y="-1"/>
              <a:ext cx="130010" cy="1270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98925"/>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23" name="Shape 23"/>
            <p:cNvSpPr/>
            <p:nvPr/>
          </p:nvSpPr>
          <p:spPr>
            <a:xfrm>
              <a:off x="136691" y="-1"/>
              <a:ext cx="130009" cy="1270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24384000" cy="13716000"/>
          </a:xfrm>
          <a:prstGeom prst="rect">
            <a:avLst/>
          </a:prstGeom>
          <a:solidFill>
            <a:srgbClr val="EBEBEB">
              <a:alpha val="40000"/>
            </a:srgbClr>
          </a:solidFill>
          <a:ln w="25400">
            <a:solidFill>
              <a:srgbClr val="C4CDD6">
                <a:alpha val="4000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3" name="Shape 3"/>
          <p:cNvSpPr/>
          <p:nvPr/>
        </p:nvSpPr>
        <p:spPr>
          <a:xfrm>
            <a:off x="0" y="0"/>
            <a:ext cx="24384000" cy="13716000"/>
          </a:xfrm>
          <a:prstGeom prst="rect">
            <a:avLst/>
          </a:prstGeom>
          <a:solidFill>
            <a:srgbClr val="1F1F29"/>
          </a:solidFill>
          <a:ln w="25400">
            <a:solidFill>
              <a:srgbClr val="232323"/>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4" name="Shape 4"/>
          <p:cNvSpPr/>
          <p:nvPr/>
        </p:nvSpPr>
        <p:spPr>
          <a:xfrm>
            <a:off x="466751" y="12852400"/>
            <a:ext cx="713723" cy="685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lnSpc>
                <a:spcPct val="70000"/>
              </a:lnSpc>
              <a:defRPr sz="1800"/>
            </a:pPr>
            <a:r>
              <a:rPr b="1" spc="-56" sz="1400">
                <a:solidFill>
                  <a:srgbClr val="AAAAAA"/>
                </a:solidFill>
                <a:latin typeface="Helvetica-Bold"/>
                <a:ea typeface="Helvetica-Bold"/>
                <a:cs typeface="Helvetica-Bold"/>
                <a:sym typeface="Helvetica-Bold"/>
              </a:rPr>
              <a:t>THE </a:t>
            </a:r>
            <a:endParaRPr b="1" spc="-56" sz="1400">
              <a:solidFill>
                <a:srgbClr val="AAAAAA"/>
              </a:solidFill>
              <a:latin typeface="Helvetica-Bold"/>
              <a:ea typeface="Helvetica-Bold"/>
              <a:cs typeface="Helvetica-Bold"/>
              <a:sym typeface="Helvetica-Bold"/>
            </a:endParaRPr>
          </a:p>
          <a:p>
            <a:pPr lvl="0" algn="l">
              <a:lnSpc>
                <a:spcPct val="70000"/>
              </a:lnSpc>
              <a:defRPr sz="1800"/>
            </a:pPr>
            <a:r>
              <a:rPr b="1" spc="-56" sz="1400">
                <a:solidFill>
                  <a:srgbClr val="AAAAAA"/>
                </a:solidFill>
                <a:latin typeface="Helvetica-Bold"/>
                <a:ea typeface="Helvetica-Bold"/>
                <a:cs typeface="Helvetica-Bold"/>
                <a:sym typeface="Helvetica-Bold"/>
              </a:rPr>
              <a:t>GOOD </a:t>
            </a:r>
            <a:endParaRPr b="1" spc="-56" sz="1400">
              <a:solidFill>
                <a:srgbClr val="AAAAAA"/>
              </a:solidFill>
              <a:latin typeface="Helvetica-Bold"/>
              <a:ea typeface="Helvetica-Bold"/>
              <a:cs typeface="Helvetica-Bold"/>
              <a:sym typeface="Helvetica-Bold"/>
            </a:endParaRPr>
          </a:p>
          <a:p>
            <a:pPr lvl="0" algn="l">
              <a:lnSpc>
                <a:spcPct val="70000"/>
              </a:lnSpc>
              <a:defRPr sz="1800"/>
            </a:pPr>
            <a:r>
              <a:rPr b="1" spc="-56" sz="1400">
                <a:solidFill>
                  <a:srgbClr val="AAAAAA"/>
                </a:solidFill>
                <a:latin typeface="Helvetica-Bold"/>
                <a:ea typeface="Helvetica-Bold"/>
                <a:cs typeface="Helvetica-Bold"/>
                <a:sym typeface="Helvetica-Bold"/>
              </a:rPr>
              <a:t>PITCH</a:t>
            </a:r>
          </a:p>
        </p:txBody>
      </p:sp>
      <p:sp>
        <p:nvSpPr>
          <p:cNvPr id="5" name="Shape 5"/>
          <p:cNvSpPr/>
          <p:nvPr/>
        </p:nvSpPr>
        <p:spPr>
          <a:xfrm>
            <a:off x="1587371" y="12928600"/>
            <a:ext cx="2327759"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pc="-96" sz="2400">
                <a:solidFill>
                  <a:srgbClr val="AAAAAA"/>
                </a:solidFill>
                <a:latin typeface="Helvetica"/>
                <a:ea typeface="Helvetica"/>
                <a:cs typeface="Helvetica"/>
                <a:sym typeface="Helvetica"/>
              </a:defRPr>
            </a:lvl1pPr>
          </a:lstStyle>
          <a:p>
            <a:pPr lvl="0">
              <a:defRPr spc="0" sz="1800">
                <a:solidFill>
                  <a:srgbClr val="000000"/>
                </a:solidFill>
              </a:defRPr>
            </a:pPr>
            <a:r>
              <a:rPr spc="-96" sz="2400">
                <a:solidFill>
                  <a:srgbClr val="AAAAAA"/>
                </a:solidFill>
              </a:rPr>
              <a:t>Bophelo Health</a:t>
            </a:r>
          </a:p>
        </p:txBody>
      </p:sp>
      <p:grpSp>
        <p:nvGrpSpPr>
          <p:cNvPr id="8" name="Group 8"/>
          <p:cNvGrpSpPr/>
          <p:nvPr/>
        </p:nvGrpSpPr>
        <p:grpSpPr>
          <a:xfrm>
            <a:off x="647699" y="13131799"/>
            <a:ext cx="266701" cy="127002"/>
            <a:chOff x="0" y="0"/>
            <a:chExt cx="266699" cy="127000"/>
          </a:xfrm>
        </p:grpSpPr>
        <p:sp>
          <p:nvSpPr>
            <p:cNvPr id="6" name="Shape 6"/>
            <p:cNvSpPr/>
            <p:nvPr/>
          </p:nvSpPr>
          <p:spPr>
            <a:xfrm>
              <a:off x="-1" y="-1"/>
              <a:ext cx="130010" cy="1270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98925"/>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7" name="Shape 7"/>
            <p:cNvSpPr/>
            <p:nvPr/>
          </p:nvSpPr>
          <p:spPr>
            <a:xfrm>
              <a:off x="136691" y="-1"/>
              <a:ext cx="130009" cy="1270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gr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spd="med" advClick="1"/>
  <p:txStyles>
    <p:titleStyle>
      <a:lvl1pPr algn="ctr" defTabSz="825500">
        <a:defRPr sz="11600">
          <a:latin typeface="+mn-lt"/>
          <a:ea typeface="+mn-ea"/>
          <a:cs typeface="+mn-cs"/>
          <a:sym typeface="Gill Sans"/>
        </a:defRPr>
      </a:lvl1pPr>
      <a:lvl2pPr indent="228600" algn="ctr" defTabSz="825500">
        <a:defRPr sz="11600">
          <a:latin typeface="+mn-lt"/>
          <a:ea typeface="+mn-ea"/>
          <a:cs typeface="+mn-cs"/>
          <a:sym typeface="Gill Sans"/>
        </a:defRPr>
      </a:lvl2pPr>
      <a:lvl3pPr indent="457200" algn="ctr" defTabSz="825500">
        <a:defRPr sz="11600">
          <a:latin typeface="+mn-lt"/>
          <a:ea typeface="+mn-ea"/>
          <a:cs typeface="+mn-cs"/>
          <a:sym typeface="Gill Sans"/>
        </a:defRPr>
      </a:lvl3pPr>
      <a:lvl4pPr indent="685800" algn="ctr" defTabSz="825500">
        <a:defRPr sz="11600">
          <a:latin typeface="+mn-lt"/>
          <a:ea typeface="+mn-ea"/>
          <a:cs typeface="+mn-cs"/>
          <a:sym typeface="Gill Sans"/>
        </a:defRPr>
      </a:lvl4pPr>
      <a:lvl5pPr indent="914400" algn="ctr" defTabSz="825500">
        <a:defRPr sz="11600">
          <a:latin typeface="+mn-lt"/>
          <a:ea typeface="+mn-ea"/>
          <a:cs typeface="+mn-cs"/>
          <a:sym typeface="Gill Sans"/>
        </a:defRPr>
      </a:lvl5pPr>
      <a:lvl6pPr indent="1143000" algn="ctr" defTabSz="825500">
        <a:defRPr sz="11600">
          <a:latin typeface="+mn-lt"/>
          <a:ea typeface="+mn-ea"/>
          <a:cs typeface="+mn-cs"/>
          <a:sym typeface="Gill Sans"/>
        </a:defRPr>
      </a:lvl6pPr>
      <a:lvl7pPr indent="1371600" algn="ctr" defTabSz="825500">
        <a:defRPr sz="11600">
          <a:latin typeface="+mn-lt"/>
          <a:ea typeface="+mn-ea"/>
          <a:cs typeface="+mn-cs"/>
          <a:sym typeface="Gill Sans"/>
        </a:defRPr>
      </a:lvl7pPr>
      <a:lvl8pPr indent="1600200" algn="ctr" defTabSz="825500">
        <a:defRPr sz="11600">
          <a:latin typeface="+mn-lt"/>
          <a:ea typeface="+mn-ea"/>
          <a:cs typeface="+mn-cs"/>
          <a:sym typeface="Gill Sans"/>
        </a:defRPr>
      </a:lvl8pPr>
      <a:lvl9pPr indent="1828800" algn="ctr" defTabSz="825500">
        <a:defRPr sz="11600">
          <a:latin typeface="+mn-lt"/>
          <a:ea typeface="+mn-ea"/>
          <a:cs typeface="+mn-cs"/>
          <a:sym typeface="Gill Sans"/>
        </a:defRPr>
      </a:lvl9pPr>
    </p:titleStyle>
    <p:bodyStyle>
      <a:lvl1pPr algn="ctr" defTabSz="825500">
        <a:defRPr sz="4800">
          <a:latin typeface="+mn-lt"/>
          <a:ea typeface="+mn-ea"/>
          <a:cs typeface="+mn-cs"/>
          <a:sym typeface="Gill Sans"/>
        </a:defRPr>
      </a:lvl1pPr>
      <a:lvl2pPr algn="ctr" defTabSz="825500">
        <a:defRPr sz="4800">
          <a:latin typeface="+mn-lt"/>
          <a:ea typeface="+mn-ea"/>
          <a:cs typeface="+mn-cs"/>
          <a:sym typeface="Gill Sans"/>
        </a:defRPr>
      </a:lvl2pPr>
      <a:lvl3pPr algn="ctr" defTabSz="825500">
        <a:defRPr sz="4800">
          <a:latin typeface="+mn-lt"/>
          <a:ea typeface="+mn-ea"/>
          <a:cs typeface="+mn-cs"/>
          <a:sym typeface="Gill Sans"/>
        </a:defRPr>
      </a:lvl3pPr>
      <a:lvl4pPr algn="ctr" defTabSz="825500">
        <a:defRPr sz="4800">
          <a:latin typeface="+mn-lt"/>
          <a:ea typeface="+mn-ea"/>
          <a:cs typeface="+mn-cs"/>
          <a:sym typeface="Gill Sans"/>
        </a:defRPr>
      </a:lvl4pPr>
      <a:lvl5pPr algn="ctr" defTabSz="825500">
        <a:defRPr sz="4800">
          <a:latin typeface="+mn-lt"/>
          <a:ea typeface="+mn-ea"/>
          <a:cs typeface="+mn-cs"/>
          <a:sym typeface="Gill Sans"/>
        </a:defRPr>
      </a:lvl5pPr>
      <a:lvl6pPr indent="355600" algn="ctr" defTabSz="825500">
        <a:defRPr sz="4800">
          <a:latin typeface="+mn-lt"/>
          <a:ea typeface="+mn-ea"/>
          <a:cs typeface="+mn-cs"/>
          <a:sym typeface="Gill Sans"/>
        </a:defRPr>
      </a:lvl6pPr>
      <a:lvl7pPr indent="711200" algn="ctr" defTabSz="825500">
        <a:defRPr sz="4800">
          <a:latin typeface="+mn-lt"/>
          <a:ea typeface="+mn-ea"/>
          <a:cs typeface="+mn-cs"/>
          <a:sym typeface="Gill Sans"/>
        </a:defRPr>
      </a:lvl7pPr>
      <a:lvl8pPr indent="1066800" algn="ctr" defTabSz="825500">
        <a:defRPr sz="4800">
          <a:latin typeface="+mn-lt"/>
          <a:ea typeface="+mn-ea"/>
          <a:cs typeface="+mn-cs"/>
          <a:sym typeface="Gill Sans"/>
        </a:defRPr>
      </a:lvl8pPr>
      <a:lvl9pPr indent="1422400" algn="ctr" defTabSz="825500">
        <a:defRPr sz="4800">
          <a:latin typeface="+mn-lt"/>
          <a:ea typeface="+mn-ea"/>
          <a:cs typeface="+mn-cs"/>
          <a:sym typeface="Gill Sans"/>
        </a:defRPr>
      </a:lvl9pPr>
    </p:bodyStyle>
    <p:otherStyle>
      <a:lvl1pPr algn="ctr" defTabSz="825500">
        <a:defRPr sz="2400">
          <a:solidFill>
            <a:schemeClr val="tx1"/>
          </a:solidFill>
          <a:latin typeface="+mn-lt"/>
          <a:ea typeface="+mn-ea"/>
          <a:cs typeface="+mn-cs"/>
          <a:sym typeface="Gill Sans"/>
        </a:defRPr>
      </a:lvl1pPr>
      <a:lvl2pPr indent="228600" algn="ctr" defTabSz="825500">
        <a:defRPr sz="2400">
          <a:solidFill>
            <a:schemeClr val="tx1"/>
          </a:solidFill>
          <a:latin typeface="+mn-lt"/>
          <a:ea typeface="+mn-ea"/>
          <a:cs typeface="+mn-cs"/>
          <a:sym typeface="Gill Sans"/>
        </a:defRPr>
      </a:lvl2pPr>
      <a:lvl3pPr indent="457200" algn="ctr" defTabSz="825500">
        <a:defRPr sz="2400">
          <a:solidFill>
            <a:schemeClr val="tx1"/>
          </a:solidFill>
          <a:latin typeface="+mn-lt"/>
          <a:ea typeface="+mn-ea"/>
          <a:cs typeface="+mn-cs"/>
          <a:sym typeface="Gill Sans"/>
        </a:defRPr>
      </a:lvl3pPr>
      <a:lvl4pPr indent="685800" algn="ctr" defTabSz="825500">
        <a:defRPr sz="2400">
          <a:solidFill>
            <a:schemeClr val="tx1"/>
          </a:solidFill>
          <a:latin typeface="+mn-lt"/>
          <a:ea typeface="+mn-ea"/>
          <a:cs typeface="+mn-cs"/>
          <a:sym typeface="Gill Sans"/>
        </a:defRPr>
      </a:lvl4pPr>
      <a:lvl5pPr indent="914400" algn="ctr" defTabSz="825500">
        <a:defRPr sz="2400">
          <a:solidFill>
            <a:schemeClr val="tx1"/>
          </a:solidFill>
          <a:latin typeface="+mn-lt"/>
          <a:ea typeface="+mn-ea"/>
          <a:cs typeface="+mn-cs"/>
          <a:sym typeface="Gill Sans"/>
        </a:defRPr>
      </a:lvl5pPr>
      <a:lvl6pPr indent="1143000" algn="ctr" defTabSz="825500">
        <a:defRPr sz="2400">
          <a:solidFill>
            <a:schemeClr val="tx1"/>
          </a:solidFill>
          <a:latin typeface="+mn-lt"/>
          <a:ea typeface="+mn-ea"/>
          <a:cs typeface="+mn-cs"/>
          <a:sym typeface="Gill Sans"/>
        </a:defRPr>
      </a:lvl6pPr>
      <a:lvl7pPr indent="1371600" algn="ctr" defTabSz="825500">
        <a:defRPr sz="2400">
          <a:solidFill>
            <a:schemeClr val="tx1"/>
          </a:solidFill>
          <a:latin typeface="+mn-lt"/>
          <a:ea typeface="+mn-ea"/>
          <a:cs typeface="+mn-cs"/>
          <a:sym typeface="Gill Sans"/>
        </a:defRPr>
      </a:lvl7pPr>
      <a:lvl8pPr indent="1600200" algn="ctr" defTabSz="825500">
        <a:defRPr sz="2400">
          <a:solidFill>
            <a:schemeClr val="tx1"/>
          </a:solidFill>
          <a:latin typeface="+mn-lt"/>
          <a:ea typeface="+mn-ea"/>
          <a:cs typeface="+mn-cs"/>
          <a:sym typeface="Gill Sans"/>
        </a:defRPr>
      </a:lvl8pPr>
      <a:lvl9pPr indent="1828800" algn="ctr" defTabSz="825500">
        <a:defRPr sz="24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2.xml"/><Relationship Id="rId3" Type="http://schemas.openxmlformats.org/officeDocument/2006/relationships/chart" Target="../charts/char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4.xml"/><Relationship Id="rId3" Type="http://schemas.openxmlformats.org/officeDocument/2006/relationships/image" Target="../media/image10.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tif"/><Relationship Id="rId7" Type="http://schemas.openxmlformats.org/officeDocument/2006/relationships/image" Target="../media/image11.png"/><Relationship Id="rId8" Type="http://schemas.openxmlformats.org/officeDocument/2006/relationships/image" Target="../media/image1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9.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 name="zledodrop-filtered.jpg"/>
          <p:cNvPicPr/>
          <p:nvPr/>
        </p:nvPicPr>
        <p:blipFill>
          <a:blip r:embed="rId2">
            <a:alphaModFix amt="30000"/>
            <a:extLst/>
          </a:blip>
          <a:srcRect l="0" t="0" r="0" b="0"/>
          <a:stretch>
            <a:fillRect/>
          </a:stretch>
        </p:blipFill>
        <p:spPr>
          <a:xfrm>
            <a:off x="1" y="4"/>
            <a:ext cx="24383999" cy="13715996"/>
          </a:xfrm>
          <a:prstGeom prst="rect">
            <a:avLst/>
          </a:prstGeom>
          <a:ln w="12700">
            <a:miter lim="400000"/>
          </a:ln>
        </p:spPr>
      </p:pic>
      <p:sp>
        <p:nvSpPr>
          <p:cNvPr id="29" name="Shape 29"/>
          <p:cNvSpPr/>
          <p:nvPr/>
        </p:nvSpPr>
        <p:spPr>
          <a:xfrm>
            <a:off x="1165252" y="2679700"/>
            <a:ext cx="18796001" cy="833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1152" sz="288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1152" sz="28800">
                <a:solidFill>
                  <a:srgbClr val="FFFFFF"/>
                </a:solidFill>
              </a:rPr>
              <a:t>BOPHELO HEALTH</a:t>
            </a:r>
          </a:p>
        </p:txBody>
      </p:sp>
      <p:sp>
        <p:nvSpPr>
          <p:cNvPr id="30" name="Shape 30"/>
          <p:cNvSpPr/>
          <p:nvPr/>
        </p:nvSpPr>
        <p:spPr>
          <a:xfrm>
            <a:off x="3886199" y="3657599"/>
            <a:ext cx="2717802" cy="27178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98925"/>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31" name="Shape 31"/>
          <p:cNvSpPr/>
          <p:nvPr/>
        </p:nvSpPr>
        <p:spPr>
          <a:xfrm>
            <a:off x="15963899" y="3657599"/>
            <a:ext cx="2717802" cy="27178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32" name="droppedImage.pdf"/>
          <p:cNvPicPr/>
          <p:nvPr/>
        </p:nvPicPr>
        <p:blipFill>
          <a:blip r:embed="rId3">
            <a:extLst/>
          </a:blip>
          <a:stretch>
            <a:fillRect/>
          </a:stretch>
        </p:blipFill>
        <p:spPr>
          <a:xfrm>
            <a:off x="6007096" y="4330725"/>
            <a:ext cx="28155901" cy="21023541"/>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1165251" y="679450"/>
            <a:ext cx="12369801"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256" sz="6400">
                <a:solidFill>
                  <a:srgbClr val="444444"/>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444444"/>
                </a:solidFill>
              </a:rPr>
              <a:t>LET'S TALK ABOUT DATA</a:t>
            </a:r>
          </a:p>
        </p:txBody>
      </p:sp>
      <p:sp>
        <p:nvSpPr>
          <p:cNvPr id="127" name="Shape 127"/>
          <p:cNvSpPr/>
          <p:nvPr/>
        </p:nvSpPr>
        <p:spPr>
          <a:xfrm>
            <a:off x="1168400" y="1771650"/>
            <a:ext cx="9372600"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64" sz="3200">
                <a:latin typeface="Helvetica"/>
                <a:ea typeface="Helvetica"/>
                <a:cs typeface="Helvetica"/>
                <a:sym typeface="Helvetica"/>
              </a:defRPr>
            </a:lvl1pPr>
          </a:lstStyle>
          <a:p>
            <a:pPr lvl="0">
              <a:defRPr spc="0" sz="1800"/>
            </a:pPr>
            <a:r>
              <a:rPr spc="-64" sz="3200"/>
              <a:t>Birth registration &amp; Patients per clinic </a:t>
            </a:r>
          </a:p>
        </p:txBody>
      </p:sp>
      <p:sp>
        <p:nvSpPr>
          <p:cNvPr id="128" name="Shape 128"/>
          <p:cNvSpPr/>
          <p:nvPr/>
        </p:nvSpPr>
        <p:spPr>
          <a:xfrm>
            <a:off x="5346700" y="2497509"/>
            <a:ext cx="5676900" cy="55332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z="4000">
                <a:solidFill>
                  <a:srgbClr val="444444"/>
                </a:solidFill>
                <a:latin typeface="Helvetica-Bold"/>
                <a:ea typeface="Helvetica-Bold"/>
                <a:cs typeface="Helvetica-Bold"/>
                <a:sym typeface="Helvetica-Bold"/>
              </a:rPr>
              <a:t>For the year 2015 current birth registrations decreased to 919 562.</a:t>
            </a:r>
            <a:endParaRPr b="1" sz="4000">
              <a:solidFill>
                <a:srgbClr val="444444"/>
              </a:solidFill>
              <a:latin typeface="Helvetica-Bold"/>
              <a:ea typeface="Helvetica-Bold"/>
              <a:cs typeface="Helvetica-Bold"/>
              <a:sym typeface="Helvetica-Bold"/>
            </a:endParaRPr>
          </a:p>
          <a:p>
            <a:pPr lvl="0" algn="l">
              <a:defRPr sz="1800"/>
            </a:pPr>
            <a:endParaRPr b="1" sz="4000">
              <a:solidFill>
                <a:srgbClr val="444444"/>
              </a:solidFill>
              <a:latin typeface="Helvetica-Bold"/>
              <a:ea typeface="Helvetica-Bold"/>
              <a:cs typeface="Helvetica-Bold"/>
              <a:sym typeface="Helvetica-Bold"/>
            </a:endParaRPr>
          </a:p>
          <a:p>
            <a:pPr lvl="0" algn="l">
              <a:defRPr sz="1800"/>
            </a:pPr>
            <a:r>
              <a:rPr b="1" sz="4000">
                <a:solidFill>
                  <a:srgbClr val="444444"/>
                </a:solidFill>
                <a:latin typeface="Helvetica-Bold"/>
                <a:ea typeface="Helvetica-Bold"/>
                <a:cs typeface="Helvetica-Bold"/>
                <a:sym typeface="Helvetica-Bold"/>
              </a:rPr>
              <a:t>Thats 2520 unregistered babies per day.</a:t>
            </a:r>
            <a:endParaRPr b="1" sz="4000">
              <a:solidFill>
                <a:srgbClr val="444444"/>
              </a:solidFill>
              <a:latin typeface="Helvetica-Bold"/>
              <a:ea typeface="Helvetica-Bold"/>
              <a:cs typeface="Helvetica-Bold"/>
              <a:sym typeface="Helvetica-Bold"/>
            </a:endParaRPr>
          </a:p>
        </p:txBody>
      </p:sp>
      <p:graphicFrame>
        <p:nvGraphicFramePr>
          <p:cNvPr id="129" name="Chart 129"/>
          <p:cNvGraphicFramePr/>
          <p:nvPr/>
        </p:nvGraphicFramePr>
        <p:xfrm>
          <a:off x="12377539" y="3187700"/>
          <a:ext cx="10770965" cy="4152900"/>
        </p:xfrm>
        <a:graphic xmlns:a="http://schemas.openxmlformats.org/drawingml/2006/main">
          <a:graphicData uri="http://schemas.openxmlformats.org/drawingml/2006/chart">
            <c:chart xmlns:c="http://schemas.openxmlformats.org/drawingml/2006/chart" r:id="rId2"/>
          </a:graphicData>
        </a:graphic>
      </p:graphicFrame>
      <p:sp>
        <p:nvSpPr>
          <p:cNvPr id="130" name="Shape 130"/>
          <p:cNvSpPr/>
          <p:nvPr/>
        </p:nvSpPr>
        <p:spPr>
          <a:xfrm>
            <a:off x="5346700" y="8001000"/>
            <a:ext cx="5676900" cy="3124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1" sz="4000">
                <a:solidFill>
                  <a:srgbClr val="444444"/>
                </a:solidFill>
                <a:latin typeface="Helvetica-Bold"/>
                <a:ea typeface="Helvetica-Bold"/>
                <a:cs typeface="Helvetica-Bold"/>
                <a:sym typeface="Helvetica-Bold"/>
              </a:defRPr>
            </a:lvl1pPr>
          </a:lstStyle>
          <a:p>
            <a:pPr lvl="0">
              <a:defRPr b="0" sz="1800">
                <a:solidFill>
                  <a:srgbClr val="000000"/>
                </a:solidFill>
              </a:defRPr>
            </a:pPr>
            <a:r>
              <a:rPr b="1" sz="4000">
                <a:solidFill>
                  <a:srgbClr val="444444"/>
                </a:solidFill>
              </a:rPr>
              <a:t>People per clinic is 13  718, exceeding WHO guidelines of 10 000 per clinic.</a:t>
            </a:r>
          </a:p>
        </p:txBody>
      </p:sp>
      <p:graphicFrame>
        <p:nvGraphicFramePr>
          <p:cNvPr id="131" name="Chart 131"/>
          <p:cNvGraphicFramePr/>
          <p:nvPr/>
        </p:nvGraphicFramePr>
        <p:xfrm>
          <a:off x="12377539" y="7442200"/>
          <a:ext cx="10601450" cy="4152900"/>
        </p:xfrm>
        <a:graphic xmlns:a="http://schemas.openxmlformats.org/drawingml/2006/main">
          <a:graphicData uri="http://schemas.openxmlformats.org/drawingml/2006/chart">
            <c:chart xmlns:c="http://schemas.openxmlformats.org/drawingml/2006/chart" r:id="rId3"/>
          </a:graphicData>
        </a:graphic>
      </p:graphicFrame>
      <p:sp>
        <p:nvSpPr>
          <p:cNvPr id="132" name="Shape 132"/>
          <p:cNvSpPr/>
          <p:nvPr/>
        </p:nvSpPr>
        <p:spPr>
          <a:xfrm>
            <a:off x="1587500" y="3759198"/>
            <a:ext cx="3263901" cy="32639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33" name="Shape 133"/>
          <p:cNvSpPr/>
          <p:nvPr/>
        </p:nvSpPr>
        <p:spPr>
          <a:xfrm>
            <a:off x="1831052" y="4002082"/>
            <a:ext cx="2768688" cy="276868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FAA928"/>
              </a:gs>
              <a:gs pos="100000">
                <a:srgbClr val="F15F47"/>
              </a:gs>
            </a:gsLst>
            <a:lin ang="5400000"/>
          </a:gra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34" name="Shape 134"/>
          <p:cNvSpPr/>
          <p:nvPr/>
        </p:nvSpPr>
        <p:spPr>
          <a:xfrm>
            <a:off x="1625600" y="8064499"/>
            <a:ext cx="3263901" cy="32639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35" name="Shape 135"/>
          <p:cNvSpPr/>
          <p:nvPr/>
        </p:nvSpPr>
        <p:spPr>
          <a:xfrm>
            <a:off x="1869152" y="8307384"/>
            <a:ext cx="2768688" cy="27686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E45D8A"/>
              </a:gs>
              <a:gs pos="100000">
                <a:srgbClr val="E52F6E"/>
              </a:gs>
            </a:gsLst>
            <a:lin ang="5400000"/>
          </a:gra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36" name="Shape 136"/>
          <p:cNvSpPr/>
          <p:nvPr/>
        </p:nvSpPr>
        <p:spPr>
          <a:xfrm>
            <a:off x="2273300" y="4794250"/>
            <a:ext cx="2022755" cy="118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70000"/>
              </a:lnSpc>
              <a:defRPr b="1" spc="-256" sz="64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FFFFFF"/>
                </a:solidFill>
              </a:rPr>
              <a:t>2015</a:t>
            </a:r>
          </a:p>
        </p:txBody>
      </p:sp>
      <p:sp>
        <p:nvSpPr>
          <p:cNvPr id="137" name="Shape 137"/>
          <p:cNvSpPr/>
          <p:nvPr/>
        </p:nvSpPr>
        <p:spPr>
          <a:xfrm>
            <a:off x="2311400" y="9112250"/>
            <a:ext cx="2022755" cy="118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70000"/>
              </a:lnSpc>
              <a:defRPr b="1" spc="-256" sz="64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FFFFFF"/>
                </a:solidFill>
              </a:rPr>
              <a:t>2015</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nvSpPr>
        <p:spPr>
          <a:xfrm>
            <a:off x="1165251" y="679450"/>
            <a:ext cx="12369801"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256" sz="6400">
                <a:solidFill>
                  <a:srgbClr val="444444"/>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444444"/>
                </a:solidFill>
              </a:rPr>
              <a:t>LET'S TALK ABOUT DATA</a:t>
            </a:r>
          </a:p>
        </p:txBody>
      </p:sp>
      <p:sp>
        <p:nvSpPr>
          <p:cNvPr id="140" name="Shape 140"/>
          <p:cNvSpPr/>
          <p:nvPr/>
        </p:nvSpPr>
        <p:spPr>
          <a:xfrm>
            <a:off x="1168400" y="1988767"/>
            <a:ext cx="9372600" cy="13845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l" defTabSz="457200">
              <a:defRPr sz="3000">
                <a:solidFill>
                  <a:srgbClr val="323333"/>
                </a:solidFill>
                <a:latin typeface="Arial"/>
                <a:ea typeface="Arial"/>
                <a:cs typeface="Arial"/>
                <a:sym typeface="Arial"/>
              </a:defRPr>
            </a:lvl1pPr>
          </a:lstStyle>
          <a:p>
            <a:pPr lvl="0">
              <a:defRPr sz="1800">
                <a:solidFill>
                  <a:srgbClr val="000000"/>
                </a:solidFill>
              </a:defRPr>
            </a:pPr>
            <a:r>
              <a:rPr sz="3000">
                <a:solidFill>
                  <a:srgbClr val="323333"/>
                </a:solidFill>
              </a:rPr>
              <a:t>Almost all perinatal deaths are preventable if a woman receives efficient quality health care</a:t>
            </a:r>
            <a:endParaRPr sz="3000">
              <a:solidFill>
                <a:srgbClr val="323333"/>
              </a:solidFill>
            </a:endParaRPr>
          </a:p>
        </p:txBody>
      </p:sp>
      <p:graphicFrame>
        <p:nvGraphicFramePr>
          <p:cNvPr id="141" name="Chart 141"/>
          <p:cNvGraphicFramePr/>
          <p:nvPr/>
        </p:nvGraphicFramePr>
        <p:xfrm>
          <a:off x="11049000" y="3524250"/>
          <a:ext cx="11603931" cy="8159750"/>
        </p:xfrm>
        <a:graphic xmlns:a="http://schemas.openxmlformats.org/drawingml/2006/main">
          <a:graphicData uri="http://schemas.openxmlformats.org/drawingml/2006/chart">
            <c:chart xmlns:c="http://schemas.openxmlformats.org/drawingml/2006/chart" r:id="rId2"/>
          </a:graphicData>
        </a:graphic>
      </p:graphicFrame>
      <p:sp>
        <p:nvSpPr>
          <p:cNvPr id="142" name="Shape 142"/>
          <p:cNvSpPr/>
          <p:nvPr/>
        </p:nvSpPr>
        <p:spPr>
          <a:xfrm>
            <a:off x="1803400" y="8882670"/>
            <a:ext cx="8559800"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5000">
                <a:solidFill>
                  <a:srgbClr val="232323"/>
                </a:solidFill>
                <a:latin typeface="Helvetica"/>
                <a:ea typeface="Helvetica"/>
                <a:cs typeface="Helvetica"/>
                <a:sym typeface="Helvetica"/>
              </a:rPr>
              <a:t>T</a:t>
            </a:r>
            <a:r>
              <a:rPr b="1" sz="5000">
                <a:solidFill>
                  <a:srgbClr val="232323"/>
                </a:solidFill>
                <a:latin typeface="Helvetica-Bold"/>
                <a:ea typeface="Helvetica-Bold"/>
                <a:cs typeface="Helvetica-Bold"/>
                <a:sym typeface="Helvetica-Bold"/>
              </a:rPr>
              <a:t>here is just one practising doctor for every 4 219 people.</a:t>
            </a:r>
          </a:p>
        </p:txBody>
      </p:sp>
      <p:pic>
        <p:nvPicPr>
          <p:cNvPr id="143" name="pasted-image.tif"/>
          <p:cNvPicPr/>
          <p:nvPr/>
        </p:nvPicPr>
        <p:blipFill>
          <a:blip r:embed="rId3">
            <a:extLst/>
          </a:blip>
          <a:srcRect l="0" t="754" r="0" b="2605"/>
          <a:stretch>
            <a:fillRect/>
          </a:stretch>
        </p:blipFill>
        <p:spPr>
          <a:xfrm>
            <a:off x="1898054" y="3501519"/>
            <a:ext cx="8370372" cy="5799758"/>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nvSpPr>
        <p:spPr>
          <a:xfrm>
            <a:off x="-1422400" y="-4406900"/>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46" name="Shape 146"/>
          <p:cNvSpPr/>
          <p:nvPr/>
        </p:nvSpPr>
        <p:spPr>
          <a:xfrm>
            <a:off x="15062200" y="5978283"/>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5F47"/>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47" name="Shape 147"/>
          <p:cNvSpPr/>
          <p:nvPr/>
        </p:nvSpPr>
        <p:spPr>
          <a:xfrm>
            <a:off x="-199720" y="2010731"/>
            <a:ext cx="24790401" cy="78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785"/>
                </a:moveTo>
                <a:lnTo>
                  <a:pt x="3188" y="14514"/>
                </a:lnTo>
                <a:lnTo>
                  <a:pt x="8551" y="21600"/>
                </a:lnTo>
                <a:lnTo>
                  <a:pt x="13342" y="11520"/>
                </a:lnTo>
                <a:lnTo>
                  <a:pt x="18652" y="6363"/>
                </a:lnTo>
                <a:lnTo>
                  <a:pt x="21600" y="0"/>
                </a:lnTo>
              </a:path>
            </a:pathLst>
          </a:custGeom>
          <a:ln w="508000">
            <a:solidFill>
              <a:srgbClr val="FFFFFF"/>
            </a:solidFill>
            <a:miter lim="400000"/>
          </a:ln>
        </p:spPr>
        <p:txBody>
          <a:bodyPr lIns="0" tIns="0" rIns="0" bIns="0" anchor="ctr"/>
          <a:lstStyle/>
          <a:p>
            <a:pPr lvl="0"/>
          </a:p>
        </p:txBody>
      </p:sp>
      <p:sp>
        <p:nvSpPr>
          <p:cNvPr id="148" name="Shape 148"/>
          <p:cNvSpPr/>
          <p:nvPr/>
        </p:nvSpPr>
        <p:spPr>
          <a:xfrm>
            <a:off x="1117600" y="4850698"/>
            <a:ext cx="4905251"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49" name="pasted-image.tif"/>
          <p:cNvPicPr/>
          <p:nvPr/>
        </p:nvPicPr>
        <p:blipFill>
          <a:blip r:embed="rId2">
            <a:extLst/>
          </a:blip>
          <a:stretch>
            <a:fillRect/>
          </a:stretch>
        </p:blipFill>
        <p:spPr>
          <a:xfrm>
            <a:off x="1456672" y="5189657"/>
            <a:ext cx="4227117" cy="4225637"/>
          </a:xfrm>
          <a:prstGeom prst="rect">
            <a:avLst/>
          </a:prstGeom>
          <a:ln w="12700">
            <a:miter lim="400000"/>
          </a:ln>
        </p:spPr>
      </p:pic>
      <p:sp>
        <p:nvSpPr>
          <p:cNvPr id="150" name="Shape 150"/>
          <p:cNvSpPr/>
          <p:nvPr/>
        </p:nvSpPr>
        <p:spPr>
          <a:xfrm>
            <a:off x="7270067" y="7313796"/>
            <a:ext cx="4905252"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51" name="pasted-image.tif"/>
          <p:cNvPicPr/>
          <p:nvPr/>
        </p:nvPicPr>
        <p:blipFill>
          <a:blip r:embed="rId3">
            <a:extLst/>
          </a:blip>
          <a:stretch>
            <a:fillRect/>
          </a:stretch>
        </p:blipFill>
        <p:spPr>
          <a:xfrm>
            <a:off x="7609217" y="7652757"/>
            <a:ext cx="4226955" cy="4225529"/>
          </a:xfrm>
          <a:prstGeom prst="rect">
            <a:avLst/>
          </a:prstGeom>
          <a:ln w="12700">
            <a:miter lim="400000"/>
          </a:ln>
        </p:spPr>
      </p:pic>
      <p:sp>
        <p:nvSpPr>
          <p:cNvPr id="152" name="Shape 152"/>
          <p:cNvSpPr/>
          <p:nvPr/>
        </p:nvSpPr>
        <p:spPr>
          <a:xfrm>
            <a:off x="12589680" y="3773301"/>
            <a:ext cx="4905251"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53" name="pasted-image.tif"/>
          <p:cNvPicPr/>
          <p:nvPr/>
        </p:nvPicPr>
        <p:blipFill>
          <a:blip r:embed="rId4">
            <a:extLst/>
          </a:blip>
          <a:stretch>
            <a:fillRect/>
          </a:stretch>
        </p:blipFill>
        <p:spPr>
          <a:xfrm>
            <a:off x="12928831" y="4112259"/>
            <a:ext cx="4226955" cy="4225529"/>
          </a:xfrm>
          <a:prstGeom prst="rect">
            <a:avLst/>
          </a:prstGeom>
          <a:ln w="12700">
            <a:miter lim="400000"/>
          </a:ln>
        </p:spPr>
      </p:pic>
      <p:sp>
        <p:nvSpPr>
          <p:cNvPr id="154" name="Shape 154"/>
          <p:cNvSpPr/>
          <p:nvPr/>
        </p:nvSpPr>
        <p:spPr>
          <a:xfrm>
            <a:off x="18602456" y="2611024"/>
            <a:ext cx="4905252"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55" name="pasted-image.tif"/>
          <p:cNvPicPr/>
          <p:nvPr/>
        </p:nvPicPr>
        <p:blipFill>
          <a:blip r:embed="rId5">
            <a:extLst/>
          </a:blip>
          <a:stretch>
            <a:fillRect/>
          </a:stretch>
        </p:blipFill>
        <p:spPr>
          <a:xfrm>
            <a:off x="18941604" y="2950061"/>
            <a:ext cx="4226956" cy="4225529"/>
          </a:xfrm>
          <a:prstGeom prst="rect">
            <a:avLst/>
          </a:prstGeom>
          <a:ln w="12700">
            <a:miter lim="400000"/>
          </a:ln>
        </p:spPr>
      </p:pic>
      <p:sp>
        <p:nvSpPr>
          <p:cNvPr id="156" name="Shape 156"/>
          <p:cNvSpPr/>
          <p:nvPr/>
        </p:nvSpPr>
        <p:spPr>
          <a:xfrm>
            <a:off x="1343051" y="838200"/>
            <a:ext cx="7326854" cy="21958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lnSpc>
                <a:spcPct val="70000"/>
              </a:lnSpc>
              <a:defRPr sz="1800"/>
            </a:pPr>
            <a:r>
              <a:rPr b="1" spc="-324" sz="8100">
                <a:solidFill>
                  <a:srgbClr val="FFFFFF"/>
                </a:solidFill>
                <a:latin typeface="Helvetica-Bold"/>
                <a:ea typeface="Helvetica-Bold"/>
                <a:cs typeface="Helvetica-Bold"/>
                <a:sym typeface="Helvetica-Bold"/>
              </a:rPr>
              <a:t>Bophelo Health</a:t>
            </a:r>
            <a:endParaRPr b="1" spc="-324" sz="8100">
              <a:solidFill>
                <a:srgbClr val="FFFFFF"/>
              </a:solidFill>
              <a:latin typeface="Helvetica-Bold"/>
              <a:ea typeface="Helvetica-Bold"/>
              <a:cs typeface="Helvetica-Bold"/>
              <a:sym typeface="Helvetica-Bold"/>
            </a:endParaRPr>
          </a:p>
          <a:p>
            <a:pPr lvl="0" algn="l">
              <a:lnSpc>
                <a:spcPct val="70000"/>
              </a:lnSpc>
              <a:defRPr sz="1800"/>
            </a:pPr>
            <a:r>
              <a:rPr b="1" spc="-324" sz="8100">
                <a:solidFill>
                  <a:srgbClr val="FFFFFF"/>
                </a:solidFill>
                <a:latin typeface="Helvetica-Bold"/>
                <a:ea typeface="Helvetica-Bold"/>
                <a:cs typeface="Helvetica-Bold"/>
                <a:sym typeface="Helvetica-Bold"/>
              </a:rPr>
              <a:t>Features</a:t>
            </a:r>
          </a:p>
        </p:txBody>
      </p:sp>
      <p:sp>
        <p:nvSpPr>
          <p:cNvPr id="157" name="Shape 157"/>
          <p:cNvSpPr/>
          <p:nvPr/>
        </p:nvSpPr>
        <p:spPr>
          <a:xfrm>
            <a:off x="16738600" y="8826500"/>
            <a:ext cx="6438900" cy="194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70000"/>
              </a:lnSpc>
              <a:defRPr b="1" spc="-256" sz="64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FFFFFF"/>
                </a:solidFill>
              </a:rPr>
              <a:t>Health Care Features </a:t>
            </a:r>
          </a:p>
        </p:txBody>
      </p:sp>
      <p:sp>
        <p:nvSpPr>
          <p:cNvPr id="158" name="Shape 158"/>
          <p:cNvSpPr/>
          <p:nvPr/>
        </p:nvSpPr>
        <p:spPr>
          <a:xfrm>
            <a:off x="16738600" y="10655300"/>
            <a:ext cx="6438900" cy="1041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pc="-26" sz="2700">
                <a:solidFill>
                  <a:srgbClr val="FFFFFF"/>
                </a:solidFill>
                <a:latin typeface="Helvetica"/>
                <a:ea typeface="Helvetica"/>
                <a:cs typeface="Helvetica"/>
                <a:sym typeface="Helvetica"/>
              </a:defRPr>
            </a:lvl1pPr>
          </a:lstStyle>
          <a:p>
            <a:pPr lvl="0">
              <a:defRPr spc="0" sz="1800">
                <a:solidFill>
                  <a:srgbClr val="000000"/>
                </a:solidFill>
              </a:defRPr>
            </a:pPr>
            <a:r>
              <a:rPr spc="-26" sz="2700">
                <a:solidFill>
                  <a:srgbClr val="FFFFFF"/>
                </a:solidFill>
              </a:rPr>
              <a:t>The following are features that are included in the software.</a:t>
            </a:r>
          </a:p>
        </p:txBody>
      </p:sp>
      <p:sp>
        <p:nvSpPr>
          <p:cNvPr id="159" name="Shape 159"/>
          <p:cNvSpPr/>
          <p:nvPr/>
        </p:nvSpPr>
        <p:spPr>
          <a:xfrm>
            <a:off x="6286500" y="5549900"/>
            <a:ext cx="5067300" cy="1803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107" sz="2700">
                <a:solidFill>
                  <a:srgbClr val="C82506"/>
                </a:solidFill>
                <a:latin typeface="Helvetica-Bold"/>
                <a:ea typeface="Helvetica-Bold"/>
                <a:cs typeface="Helvetica-Bold"/>
                <a:sym typeface="Helvetica-Bold"/>
              </a:rPr>
              <a:t>APPOINTMENT BOOKING</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Every Doctor and Administrative staff can book appointments for patients.</a:t>
            </a:r>
          </a:p>
        </p:txBody>
      </p:sp>
      <p:sp>
        <p:nvSpPr>
          <p:cNvPr id="160" name="Shape 160"/>
          <p:cNvSpPr/>
          <p:nvPr/>
        </p:nvSpPr>
        <p:spPr>
          <a:xfrm>
            <a:off x="2336800" y="11252200"/>
            <a:ext cx="5067300" cy="2222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b="1" spc="-26" sz="2700">
                <a:solidFill>
                  <a:srgbClr val="C82506"/>
                </a:solidFill>
                <a:latin typeface="Helvetica-Bold"/>
                <a:ea typeface="Helvetica-Bold"/>
                <a:cs typeface="Helvetica-Bold"/>
                <a:sym typeface="Helvetica-Bold"/>
              </a:rPr>
              <a:t>PRESCRIPTION DATABASE</a:t>
            </a:r>
            <a:r>
              <a:rPr b="1" spc="-107" sz="2700">
                <a:solidFill>
                  <a:srgbClr val="444444"/>
                </a:solidFill>
                <a:latin typeface="Helvetica-Bold"/>
                <a:ea typeface="Helvetica-Bold"/>
                <a:cs typeface="Helvetica-Bold"/>
                <a:sym typeface="Helvetica-Bold"/>
              </a:rPr>
              <a:t> </a:t>
            </a:r>
            <a:endParaRPr b="1" spc="-256" sz="6400">
              <a:solidFill>
                <a:srgbClr val="FFFFFF"/>
              </a:solidFill>
              <a:latin typeface="Helvetica-Bold"/>
              <a:ea typeface="Helvetica-Bold"/>
              <a:cs typeface="Helvetica-Bold"/>
              <a:sym typeface="Helvetica-Bold"/>
            </a:endParaRPr>
          </a:p>
          <a:p>
            <a:pPr lvl="0" algn="r">
              <a:defRPr sz="1800"/>
            </a:pPr>
            <a:r>
              <a:rPr spc="-24" sz="2400">
                <a:latin typeface="Helvetica"/>
                <a:ea typeface="Helvetica"/>
                <a:cs typeface="Helvetica"/>
                <a:sym typeface="Helvetica"/>
              </a:rPr>
              <a:t>Every prescription given by a doctor is stored in  the patients  digital file. To give Doctors a more Holistic background for diagnosis.</a:t>
            </a:r>
          </a:p>
        </p:txBody>
      </p:sp>
      <p:sp>
        <p:nvSpPr>
          <p:cNvPr id="161" name="Shape 161"/>
          <p:cNvSpPr/>
          <p:nvPr/>
        </p:nvSpPr>
        <p:spPr>
          <a:xfrm>
            <a:off x="12928600" y="1409700"/>
            <a:ext cx="4927600" cy="1803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107" sz="2700">
                <a:solidFill>
                  <a:srgbClr val="C82506"/>
                </a:solidFill>
                <a:latin typeface="Helvetica-Bold"/>
                <a:ea typeface="Helvetica-Bold"/>
                <a:cs typeface="Helvetica-Bold"/>
                <a:sym typeface="Helvetica-Bold"/>
              </a:rPr>
              <a:t>MEDICATION INVENTORY LIST</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keep track of medication in a pharmacy and notify pharmacists when they should reorder.  </a:t>
            </a:r>
          </a:p>
        </p:txBody>
      </p:sp>
      <p:sp>
        <p:nvSpPr>
          <p:cNvPr id="162" name="Shape 162"/>
          <p:cNvSpPr/>
          <p:nvPr/>
        </p:nvSpPr>
        <p:spPr>
          <a:xfrm>
            <a:off x="18756380" y="207606"/>
            <a:ext cx="4597401" cy="198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107" sz="2700">
                <a:solidFill>
                  <a:srgbClr val="C82506"/>
                </a:solidFill>
                <a:latin typeface="Helvetica-Bold"/>
                <a:ea typeface="Helvetica-Bold"/>
                <a:cs typeface="Helvetica-Bold"/>
                <a:sym typeface="Helvetica-Bold"/>
              </a:rPr>
              <a:t>ELECTRONIC FILE-KEEPING</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System will create electronic files for patients ,store old files and keep a record of each patients medical history .</a:t>
            </a:r>
          </a:p>
        </p:txBody>
      </p:sp>
      <p:sp>
        <p:nvSpPr>
          <p:cNvPr id="163" name="Shape 163"/>
          <p:cNvSpPr/>
          <p:nvPr/>
        </p:nvSpPr>
        <p:spPr>
          <a:xfrm>
            <a:off x="5105400" y="5729101"/>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1</a:t>
            </a:r>
          </a:p>
        </p:txBody>
      </p:sp>
      <p:sp>
        <p:nvSpPr>
          <p:cNvPr id="164" name="Shape 164"/>
          <p:cNvSpPr/>
          <p:nvPr/>
        </p:nvSpPr>
        <p:spPr>
          <a:xfrm>
            <a:off x="6743700" y="10210799"/>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2</a:t>
            </a:r>
          </a:p>
        </p:txBody>
      </p:sp>
      <p:sp>
        <p:nvSpPr>
          <p:cNvPr id="165" name="Shape 165"/>
          <p:cNvSpPr/>
          <p:nvPr/>
        </p:nvSpPr>
        <p:spPr>
          <a:xfrm>
            <a:off x="12941300" y="3594099"/>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3</a:t>
            </a:r>
          </a:p>
        </p:txBody>
      </p:sp>
      <p:sp>
        <p:nvSpPr>
          <p:cNvPr id="166" name="Shape 166"/>
          <p:cNvSpPr/>
          <p:nvPr/>
        </p:nvSpPr>
        <p:spPr>
          <a:xfrm>
            <a:off x="18253887" y="2926442"/>
            <a:ext cx="1003301"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4</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nvSpPr>
        <p:spPr>
          <a:xfrm>
            <a:off x="-1422400" y="-4406900"/>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69" name="Shape 169"/>
          <p:cNvSpPr/>
          <p:nvPr/>
        </p:nvSpPr>
        <p:spPr>
          <a:xfrm>
            <a:off x="15062200" y="5978283"/>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5F47"/>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70" name="Shape 170"/>
          <p:cNvSpPr/>
          <p:nvPr/>
        </p:nvSpPr>
        <p:spPr>
          <a:xfrm>
            <a:off x="-199720" y="2010731"/>
            <a:ext cx="24790401" cy="7886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785"/>
                </a:moveTo>
                <a:lnTo>
                  <a:pt x="3188" y="14514"/>
                </a:lnTo>
                <a:lnTo>
                  <a:pt x="8551" y="21600"/>
                </a:lnTo>
                <a:lnTo>
                  <a:pt x="13342" y="11520"/>
                </a:lnTo>
                <a:lnTo>
                  <a:pt x="18652" y="6363"/>
                </a:lnTo>
                <a:lnTo>
                  <a:pt x="21600" y="0"/>
                </a:lnTo>
              </a:path>
            </a:pathLst>
          </a:custGeom>
          <a:ln w="508000">
            <a:solidFill>
              <a:srgbClr val="FFFFFF"/>
            </a:solidFill>
            <a:miter lim="400000"/>
          </a:ln>
        </p:spPr>
        <p:txBody>
          <a:bodyPr lIns="0" tIns="0" rIns="0" bIns="0" anchor="ctr"/>
          <a:lstStyle/>
          <a:p>
            <a:pPr lvl="0"/>
          </a:p>
        </p:txBody>
      </p:sp>
      <p:sp>
        <p:nvSpPr>
          <p:cNvPr id="171" name="Shape 171"/>
          <p:cNvSpPr/>
          <p:nvPr/>
        </p:nvSpPr>
        <p:spPr>
          <a:xfrm>
            <a:off x="1117600" y="4850698"/>
            <a:ext cx="4905251"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72" name="pasted-image.tif"/>
          <p:cNvPicPr/>
          <p:nvPr/>
        </p:nvPicPr>
        <p:blipFill>
          <a:blip r:embed="rId2">
            <a:extLst/>
          </a:blip>
          <a:stretch>
            <a:fillRect/>
          </a:stretch>
        </p:blipFill>
        <p:spPr>
          <a:xfrm>
            <a:off x="1456752" y="5189657"/>
            <a:ext cx="4226955" cy="4225529"/>
          </a:xfrm>
          <a:prstGeom prst="rect">
            <a:avLst/>
          </a:prstGeom>
          <a:ln w="12700">
            <a:miter lim="400000"/>
          </a:ln>
        </p:spPr>
      </p:pic>
      <p:sp>
        <p:nvSpPr>
          <p:cNvPr id="173" name="Shape 173"/>
          <p:cNvSpPr/>
          <p:nvPr/>
        </p:nvSpPr>
        <p:spPr>
          <a:xfrm>
            <a:off x="7270067" y="7313796"/>
            <a:ext cx="4905252"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74" name="pasted-image.tif"/>
          <p:cNvPicPr/>
          <p:nvPr/>
        </p:nvPicPr>
        <p:blipFill>
          <a:blip r:embed="rId3">
            <a:extLst/>
          </a:blip>
          <a:stretch>
            <a:fillRect/>
          </a:stretch>
        </p:blipFill>
        <p:spPr>
          <a:xfrm>
            <a:off x="7609217" y="7652757"/>
            <a:ext cx="4226955" cy="4225529"/>
          </a:xfrm>
          <a:prstGeom prst="rect">
            <a:avLst/>
          </a:prstGeom>
          <a:ln w="12700">
            <a:miter lim="400000"/>
          </a:ln>
        </p:spPr>
      </p:pic>
      <p:sp>
        <p:nvSpPr>
          <p:cNvPr id="175" name="Shape 175"/>
          <p:cNvSpPr/>
          <p:nvPr/>
        </p:nvSpPr>
        <p:spPr>
          <a:xfrm>
            <a:off x="12589680" y="3773301"/>
            <a:ext cx="4905251"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76" name="pasted-image.tif"/>
          <p:cNvPicPr/>
          <p:nvPr/>
        </p:nvPicPr>
        <p:blipFill>
          <a:blip r:embed="rId4">
            <a:extLst/>
          </a:blip>
          <a:stretch>
            <a:fillRect/>
          </a:stretch>
        </p:blipFill>
        <p:spPr>
          <a:xfrm>
            <a:off x="12928751" y="4112259"/>
            <a:ext cx="4227117" cy="4225637"/>
          </a:xfrm>
          <a:prstGeom prst="rect">
            <a:avLst/>
          </a:prstGeom>
          <a:ln w="12700">
            <a:miter lim="400000"/>
          </a:ln>
        </p:spPr>
      </p:pic>
      <p:sp>
        <p:nvSpPr>
          <p:cNvPr id="177" name="Shape 177"/>
          <p:cNvSpPr/>
          <p:nvPr/>
        </p:nvSpPr>
        <p:spPr>
          <a:xfrm>
            <a:off x="18743511" y="2170999"/>
            <a:ext cx="4905252" cy="4903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178" name="pasted-image.tif"/>
          <p:cNvPicPr/>
          <p:nvPr/>
        </p:nvPicPr>
        <p:blipFill>
          <a:blip r:embed="rId5">
            <a:extLst/>
          </a:blip>
          <a:stretch>
            <a:fillRect/>
          </a:stretch>
        </p:blipFill>
        <p:spPr>
          <a:xfrm>
            <a:off x="19082658" y="2507997"/>
            <a:ext cx="4226955" cy="4225529"/>
          </a:xfrm>
          <a:prstGeom prst="rect">
            <a:avLst/>
          </a:prstGeom>
          <a:ln w="12700">
            <a:miter lim="400000"/>
          </a:ln>
        </p:spPr>
      </p:pic>
      <p:sp>
        <p:nvSpPr>
          <p:cNvPr id="179" name="Shape 179"/>
          <p:cNvSpPr/>
          <p:nvPr/>
        </p:nvSpPr>
        <p:spPr>
          <a:xfrm>
            <a:off x="1343051" y="838200"/>
            <a:ext cx="4416324" cy="146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70000"/>
              </a:lnSpc>
              <a:defRPr b="1" spc="-324" sz="81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324" sz="8100">
                <a:solidFill>
                  <a:srgbClr val="FFFFFF"/>
                </a:solidFill>
              </a:rPr>
              <a:t>Features</a:t>
            </a:r>
          </a:p>
        </p:txBody>
      </p:sp>
      <p:sp>
        <p:nvSpPr>
          <p:cNvPr id="180" name="Shape 180"/>
          <p:cNvSpPr/>
          <p:nvPr/>
        </p:nvSpPr>
        <p:spPr>
          <a:xfrm>
            <a:off x="16738600" y="8826500"/>
            <a:ext cx="6438900" cy="194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70000"/>
              </a:lnSpc>
              <a:defRPr b="1" spc="-256" sz="64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FFFFFF"/>
                </a:solidFill>
              </a:rPr>
              <a:t>Msebetsi Solutions </a:t>
            </a:r>
          </a:p>
        </p:txBody>
      </p:sp>
      <p:sp>
        <p:nvSpPr>
          <p:cNvPr id="181" name="Shape 181"/>
          <p:cNvSpPr/>
          <p:nvPr/>
        </p:nvSpPr>
        <p:spPr>
          <a:xfrm>
            <a:off x="16545076" y="10572360"/>
            <a:ext cx="6438901" cy="198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pc="-26" sz="2700">
                <a:solidFill>
                  <a:srgbClr val="FFFFFF"/>
                </a:solidFill>
                <a:latin typeface="Helvetica"/>
                <a:ea typeface="Helvetica"/>
                <a:cs typeface="Helvetica"/>
                <a:sym typeface="Helvetica"/>
              </a:defRPr>
            </a:lvl1pPr>
          </a:lstStyle>
          <a:p>
            <a:pPr lvl="0">
              <a:defRPr spc="0" sz="1800">
                <a:solidFill>
                  <a:srgbClr val="000000"/>
                </a:solidFill>
              </a:defRPr>
            </a:pPr>
            <a:r>
              <a:rPr spc="-26" sz="2700">
                <a:solidFill>
                  <a:srgbClr val="FFFFFF"/>
                </a:solidFill>
              </a:rPr>
              <a:t>CREATIVE SOLUTIONS FOR ALL YOUR TECHONOLOGICAL PROBLEMS . </a:t>
            </a:r>
          </a:p>
        </p:txBody>
      </p:sp>
      <p:sp>
        <p:nvSpPr>
          <p:cNvPr id="182" name="Shape 182"/>
          <p:cNvSpPr/>
          <p:nvPr/>
        </p:nvSpPr>
        <p:spPr>
          <a:xfrm>
            <a:off x="6286500" y="5549900"/>
            <a:ext cx="5067300" cy="1612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26" sz="2700">
                <a:solidFill>
                  <a:srgbClr val="C82506"/>
                </a:solidFill>
                <a:latin typeface="Helvetica-Bold"/>
                <a:ea typeface="Helvetica-Bold"/>
                <a:cs typeface="Helvetica-Bold"/>
                <a:sym typeface="Helvetica-Bold"/>
              </a:rPr>
              <a:t>Electronic </a:t>
            </a:r>
            <a:r>
              <a:rPr b="1" spc="-107" sz="2700">
                <a:solidFill>
                  <a:srgbClr val="C82506"/>
                </a:solidFill>
                <a:latin typeface="Helvetica-Bold"/>
                <a:ea typeface="Helvetica-Bold"/>
                <a:cs typeface="Helvetica-Bold"/>
                <a:sym typeface="Helvetica-Bold"/>
              </a:rPr>
              <a:t>Vitality Check </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 Nurses are able to store  and update vitality results automatically into the Patients files.</a:t>
            </a:r>
          </a:p>
        </p:txBody>
      </p:sp>
      <p:sp>
        <p:nvSpPr>
          <p:cNvPr id="183" name="Shape 183"/>
          <p:cNvSpPr/>
          <p:nvPr/>
        </p:nvSpPr>
        <p:spPr>
          <a:xfrm>
            <a:off x="2374900" y="11404600"/>
            <a:ext cx="5067300" cy="1828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b="1" spc="-107" sz="2700">
                <a:solidFill>
                  <a:srgbClr val="C82506"/>
                </a:solidFill>
                <a:latin typeface="Helvetica-Bold"/>
                <a:ea typeface="Helvetica-Bold"/>
                <a:cs typeface="Helvetica-Bold"/>
                <a:sym typeface="Helvetica-Bold"/>
              </a:rPr>
              <a:t>MOBILE, TABLET AND COMPUTER INTEGRATION</a:t>
            </a:r>
            <a:endParaRPr b="1" spc="-256" sz="6400">
              <a:solidFill>
                <a:srgbClr val="FFFFFF"/>
              </a:solidFill>
              <a:latin typeface="Helvetica-Bold"/>
              <a:ea typeface="Helvetica-Bold"/>
              <a:cs typeface="Helvetica-Bold"/>
              <a:sym typeface="Helvetica-Bold"/>
            </a:endParaRPr>
          </a:p>
          <a:p>
            <a:pPr lvl="0" algn="r">
              <a:defRPr sz="1800"/>
            </a:pPr>
            <a:r>
              <a:rPr spc="-24" sz="2400">
                <a:latin typeface="Helvetica"/>
                <a:ea typeface="Helvetica"/>
                <a:cs typeface="Helvetica"/>
                <a:sym typeface="Helvetica"/>
              </a:rPr>
              <a:t>Can be viewed on Laptops,Tablets and Cell phones. </a:t>
            </a:r>
          </a:p>
        </p:txBody>
      </p:sp>
      <p:sp>
        <p:nvSpPr>
          <p:cNvPr id="184" name="Shape 184"/>
          <p:cNvSpPr/>
          <p:nvPr/>
        </p:nvSpPr>
        <p:spPr>
          <a:xfrm>
            <a:off x="12580030" y="1276350"/>
            <a:ext cx="4927601" cy="1981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26" sz="2700">
                <a:solidFill>
                  <a:srgbClr val="C82506"/>
                </a:solidFill>
                <a:latin typeface="Helvetica-Bold"/>
                <a:ea typeface="Helvetica-Bold"/>
                <a:cs typeface="Helvetica-Bold"/>
                <a:sym typeface="Helvetica-Bold"/>
              </a:rPr>
              <a:t>Birth and Death </a:t>
            </a:r>
            <a:r>
              <a:rPr b="1" spc="-107" sz="2700">
                <a:solidFill>
                  <a:srgbClr val="C82506"/>
                </a:solidFill>
                <a:latin typeface="Helvetica-Bold"/>
                <a:ea typeface="Helvetica-Bold"/>
                <a:cs typeface="Helvetica-Bold"/>
                <a:sym typeface="Helvetica-Bold"/>
              </a:rPr>
              <a:t>Declarations </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Enables the hospital to inform management of the amount of babies born &amp; the Amount of people who pass away at each hospital .</a:t>
            </a:r>
          </a:p>
        </p:txBody>
      </p:sp>
      <p:sp>
        <p:nvSpPr>
          <p:cNvPr id="185" name="Shape 185"/>
          <p:cNvSpPr/>
          <p:nvPr/>
        </p:nvSpPr>
        <p:spPr>
          <a:xfrm>
            <a:off x="18314040" y="97021"/>
            <a:ext cx="4597401" cy="2387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26" sz="2700">
                <a:solidFill>
                  <a:srgbClr val="C82506"/>
                </a:solidFill>
                <a:latin typeface="Helvetica-Bold"/>
                <a:ea typeface="Helvetica-Bold"/>
                <a:cs typeface="Helvetica-Bold"/>
                <a:sym typeface="Helvetica-Bold"/>
              </a:rPr>
              <a:t>Electronic Admittance &amp; Discharge </a:t>
            </a:r>
            <a:r>
              <a:rPr b="1" spc="-107" sz="2700">
                <a:solidFill>
                  <a:srgbClr val="444444"/>
                </a:solidFill>
                <a:latin typeface="Helvetica-Bold"/>
                <a:ea typeface="Helvetica-Bold"/>
                <a:cs typeface="Helvetica-Bold"/>
                <a:sym typeface="Helvetica-Bold"/>
              </a:rPr>
              <a:t> </a:t>
            </a:r>
            <a:endParaRPr b="1" spc="-256" sz="6400">
              <a:solidFill>
                <a:srgbClr val="FFFFFF"/>
              </a:solidFill>
              <a:latin typeface="Helvetica-Bold"/>
              <a:ea typeface="Helvetica-Bold"/>
              <a:cs typeface="Helvetica-Bold"/>
              <a:sym typeface="Helvetica-Bold"/>
            </a:endParaRPr>
          </a:p>
          <a:p>
            <a:pPr lvl="0" algn="l">
              <a:defRPr sz="1800"/>
            </a:pPr>
            <a:r>
              <a:rPr spc="-24" sz="2400">
                <a:latin typeface="Helvetica"/>
                <a:ea typeface="Helvetica"/>
                <a:cs typeface="Helvetica"/>
                <a:sym typeface="Helvetica"/>
              </a:rPr>
              <a:t>keeps a record of every patient admitted and discharged  at the hospital ,and automatically updates into the Patients file.</a:t>
            </a:r>
          </a:p>
        </p:txBody>
      </p:sp>
      <p:sp>
        <p:nvSpPr>
          <p:cNvPr id="186" name="Shape 186"/>
          <p:cNvSpPr/>
          <p:nvPr/>
        </p:nvSpPr>
        <p:spPr>
          <a:xfrm>
            <a:off x="5105400" y="5729101"/>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5</a:t>
            </a:r>
          </a:p>
        </p:txBody>
      </p:sp>
      <p:sp>
        <p:nvSpPr>
          <p:cNvPr id="187" name="Shape 187"/>
          <p:cNvSpPr/>
          <p:nvPr/>
        </p:nvSpPr>
        <p:spPr>
          <a:xfrm>
            <a:off x="6743700" y="10210799"/>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6</a:t>
            </a:r>
          </a:p>
        </p:txBody>
      </p:sp>
      <p:sp>
        <p:nvSpPr>
          <p:cNvPr id="188" name="Shape 188"/>
          <p:cNvSpPr/>
          <p:nvPr/>
        </p:nvSpPr>
        <p:spPr>
          <a:xfrm>
            <a:off x="12941300" y="3594099"/>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7</a:t>
            </a:r>
          </a:p>
        </p:txBody>
      </p:sp>
      <p:sp>
        <p:nvSpPr>
          <p:cNvPr id="189" name="Shape 189"/>
          <p:cNvSpPr/>
          <p:nvPr/>
        </p:nvSpPr>
        <p:spPr>
          <a:xfrm>
            <a:off x="17818331" y="2622333"/>
            <a:ext cx="1003300" cy="1003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584200">
              <a:defRPr b="1" sz="3600">
                <a:solidFill>
                  <a:srgbClr val="929292"/>
                </a:solidFill>
                <a:latin typeface="Helvetica-Bold"/>
                <a:ea typeface="Helvetica-Bold"/>
                <a:cs typeface="Helvetica-Bold"/>
                <a:sym typeface="Helvetica-Bold"/>
              </a:defRPr>
            </a:lvl1pPr>
          </a:lstStyle>
          <a:p>
            <a:pPr lvl="0">
              <a:defRPr b="0" sz="1800">
                <a:solidFill>
                  <a:srgbClr val="000000"/>
                </a:solidFill>
              </a:defRPr>
            </a:pPr>
            <a:r>
              <a:rPr b="1" sz="3600">
                <a:solidFill>
                  <a:srgbClr val="929292"/>
                </a:solidFill>
              </a:rPr>
              <a:t>8</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pasted-image.tif"/>
          <p:cNvPicPr/>
          <p:nvPr/>
        </p:nvPicPr>
        <p:blipFill>
          <a:blip r:embed="rId2">
            <a:extLst/>
          </a:blip>
          <a:srcRect l="0" t="8941" r="0" b="8941"/>
          <a:stretch>
            <a:fillRect/>
          </a:stretch>
        </p:blipFill>
        <p:spPr>
          <a:xfrm>
            <a:off x="0" y="0"/>
            <a:ext cx="24384000" cy="13716000"/>
          </a:xfrm>
          <a:prstGeom prst="rect">
            <a:avLst/>
          </a:prstGeom>
          <a:ln w="12700">
            <a:miter lim="400000"/>
          </a:ln>
        </p:spPr>
      </p:pic>
      <p:sp>
        <p:nvSpPr>
          <p:cNvPr id="192" name="Shape 192"/>
          <p:cNvSpPr/>
          <p:nvPr/>
        </p:nvSpPr>
        <p:spPr>
          <a:xfrm>
            <a:off x="44450" y="-32802"/>
            <a:ext cx="9372601" cy="2448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lnSpc>
                <a:spcPct val="70000"/>
              </a:lnSpc>
              <a:defRPr sz="1800"/>
            </a:pPr>
            <a:r>
              <a:rPr b="1" spc="-256" sz="6400">
                <a:latin typeface="Helvetica-Bold"/>
                <a:ea typeface="Helvetica-Bold"/>
                <a:cs typeface="Helvetica-Bold"/>
                <a:sym typeface="Helvetica-Bold"/>
              </a:rPr>
              <a:t>TECHNOLOGICAL</a:t>
            </a:r>
            <a:endParaRPr b="1" spc="-256" sz="6400">
              <a:latin typeface="Helvetica-Bold"/>
              <a:ea typeface="Helvetica-Bold"/>
              <a:cs typeface="Helvetica-Bold"/>
              <a:sym typeface="Helvetica-Bold"/>
            </a:endParaRPr>
          </a:p>
          <a:p>
            <a:pPr lvl="0" algn="l">
              <a:lnSpc>
                <a:spcPct val="70000"/>
              </a:lnSpc>
              <a:defRPr sz="1800"/>
            </a:pPr>
            <a:endParaRPr b="1" spc="-256" sz="6400">
              <a:latin typeface="Helvetica-Bold"/>
              <a:ea typeface="Helvetica-Bold"/>
              <a:cs typeface="Helvetica-Bold"/>
              <a:sym typeface="Helvetica-Bold"/>
            </a:endParaRPr>
          </a:p>
          <a:p>
            <a:pPr lvl="0" algn="l">
              <a:lnSpc>
                <a:spcPct val="70000"/>
              </a:lnSpc>
              <a:defRPr sz="1800"/>
            </a:pPr>
            <a:r>
              <a:rPr b="1" spc="-256" sz="6400">
                <a:latin typeface="Helvetica-Bold"/>
                <a:ea typeface="Helvetica-Bold"/>
                <a:cs typeface="Helvetica-Bold"/>
                <a:sym typeface="Helvetica-Bold"/>
              </a:rPr>
              <a:t>BREAKTHROUGH </a:t>
            </a:r>
          </a:p>
        </p:txBody>
      </p:sp>
      <p:sp>
        <p:nvSpPr>
          <p:cNvPr id="193" name="Shape 193"/>
          <p:cNvSpPr/>
          <p:nvPr/>
        </p:nvSpPr>
        <p:spPr>
          <a:xfrm>
            <a:off x="7614847" y="7187054"/>
            <a:ext cx="6335153" cy="116590"/>
          </a:xfrm>
          <a:prstGeom prst="line">
            <a:avLst/>
          </a:prstGeom>
          <a:ln w="50800">
            <a:solidFill>
              <a:srgbClr val="FFFFFF">
                <a:alpha val="50000"/>
              </a:srgbClr>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194" name="Shape 194"/>
          <p:cNvSpPr/>
          <p:nvPr/>
        </p:nvSpPr>
        <p:spPr>
          <a:xfrm>
            <a:off x="12549989" y="2978095"/>
            <a:ext cx="7016771" cy="4185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0" y="21600"/>
                </a:lnTo>
                <a:close/>
              </a:path>
            </a:pathLst>
          </a:custGeom>
          <a:ln w="50800">
            <a:solidFill>
              <a:srgbClr val="FFFFFF">
                <a:alpha val="50000"/>
              </a:srgbClr>
            </a:solidFill>
            <a:miter lim="400000"/>
          </a:ln>
        </p:spPr>
        <p:txBody>
          <a:bodyPr lIns="0" tIns="0" rIns="0" bIns="0" anchor="ctr"/>
          <a:lstStyle/>
          <a:p>
            <a:pPr lvl="0">
              <a:defRPr>
                <a:solidFill>
                  <a:srgbClr val="FFFFFF"/>
                </a:solidFill>
              </a:defRPr>
            </a:pPr>
          </a:p>
        </p:txBody>
      </p:sp>
      <p:sp>
        <p:nvSpPr>
          <p:cNvPr id="195" name="Shape 195"/>
          <p:cNvSpPr/>
          <p:nvPr/>
        </p:nvSpPr>
        <p:spPr>
          <a:xfrm flipH="1" rot="10800000">
            <a:off x="12549671" y="7239012"/>
            <a:ext cx="6215916" cy="4625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0" y="21600"/>
                </a:lnTo>
                <a:close/>
              </a:path>
            </a:pathLst>
          </a:custGeom>
          <a:ln w="50800">
            <a:solidFill>
              <a:srgbClr val="FFFFFF">
                <a:alpha val="50000"/>
              </a:srgbClr>
            </a:solidFill>
            <a:miter lim="400000"/>
          </a:ln>
        </p:spPr>
        <p:txBody>
          <a:bodyPr lIns="0" tIns="0" rIns="0" bIns="0" anchor="ctr"/>
          <a:lstStyle/>
          <a:p>
            <a:pPr lvl="0">
              <a:defRPr>
                <a:solidFill>
                  <a:srgbClr val="FFFFFF"/>
                </a:solidFill>
              </a:defRPr>
            </a:pPr>
          </a:p>
        </p:txBody>
      </p:sp>
      <p:grpSp>
        <p:nvGrpSpPr>
          <p:cNvPr id="249" name="Group 249"/>
          <p:cNvGrpSpPr/>
          <p:nvPr/>
        </p:nvGrpSpPr>
        <p:grpSpPr>
          <a:xfrm>
            <a:off x="8597899" y="4191000"/>
            <a:ext cx="5802042" cy="5764776"/>
            <a:chOff x="0" y="0"/>
            <a:chExt cx="5802040" cy="5764775"/>
          </a:xfrm>
        </p:grpSpPr>
        <p:sp>
          <p:nvSpPr>
            <p:cNvPr id="196" name="Shape 196"/>
            <p:cNvSpPr/>
            <p:nvPr/>
          </p:nvSpPr>
          <p:spPr>
            <a:xfrm>
              <a:off x="4178299" y="2832100"/>
              <a:ext cx="1622422" cy="1622424"/>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76746"/>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197" name="Shape 197"/>
            <p:cNvSpPr/>
            <p:nvPr/>
          </p:nvSpPr>
          <p:spPr>
            <a:xfrm>
              <a:off x="4470400" y="3240645"/>
              <a:ext cx="1141763" cy="76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l" defTabSz="457200">
                <a:lnSpc>
                  <a:spcPts val="5500"/>
                </a:lnSpc>
                <a:tabLst>
                  <a:tab pos="1066800" algn="l"/>
                </a:tabLst>
                <a:defRPr sz="4665">
                  <a:solidFill>
                    <a:srgbClr val="FFFFFF"/>
                  </a:solidFill>
                  <a:latin typeface="Arial Narrow Bold"/>
                  <a:ea typeface="Arial Narrow Bold"/>
                  <a:cs typeface="Arial Narrow Bold"/>
                  <a:sym typeface="Arial Narrow Bold"/>
                </a:defRPr>
              </a:lvl1pPr>
            </a:lstStyle>
            <a:p>
              <a:pPr lvl="0">
                <a:defRPr sz="1800">
                  <a:solidFill>
                    <a:srgbClr val="000000"/>
                  </a:solidFill>
                </a:defRPr>
              </a:pPr>
              <a:r>
                <a:rPr sz="4665">
                  <a:solidFill>
                    <a:srgbClr val="FFFFFF"/>
                  </a:solidFill>
                </a:rPr>
                <a:t>SMS</a:t>
              </a:r>
            </a:p>
          </p:txBody>
        </p:sp>
        <p:sp>
          <p:nvSpPr>
            <p:cNvPr id="198" name="Shape 198"/>
            <p:cNvSpPr/>
            <p:nvPr/>
          </p:nvSpPr>
          <p:spPr>
            <a:xfrm>
              <a:off x="2679700" y="4051300"/>
              <a:ext cx="575667" cy="51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9" y="0"/>
                  </a:moveTo>
                  <a:lnTo>
                    <a:pt x="20631" y="0"/>
                  </a:lnTo>
                  <a:cubicBezTo>
                    <a:pt x="21164" y="0"/>
                    <a:pt x="21600" y="4858"/>
                    <a:pt x="21600" y="10800"/>
                  </a:cubicBezTo>
                  <a:lnTo>
                    <a:pt x="21600" y="10800"/>
                  </a:lnTo>
                  <a:cubicBezTo>
                    <a:pt x="21600" y="16742"/>
                    <a:pt x="21164" y="21600"/>
                    <a:pt x="20631" y="21600"/>
                  </a:cubicBezTo>
                  <a:lnTo>
                    <a:pt x="969" y="21600"/>
                  </a:lnTo>
                  <a:cubicBezTo>
                    <a:pt x="436" y="21600"/>
                    <a:pt x="0" y="16742"/>
                    <a:pt x="0" y="10800"/>
                  </a:cubicBezTo>
                  <a:lnTo>
                    <a:pt x="0" y="10800"/>
                  </a:lnTo>
                  <a:cubicBezTo>
                    <a:pt x="0" y="4858"/>
                    <a:pt x="436" y="0"/>
                    <a:pt x="969" y="0"/>
                  </a:cubicBezTo>
                  <a:close/>
                </a:path>
              </a:pathLst>
            </a:custGeom>
            <a:solidFill>
              <a:srgbClr val="2B9896"/>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199" name="Shape 199"/>
            <p:cNvSpPr/>
            <p:nvPr/>
          </p:nvSpPr>
          <p:spPr>
            <a:xfrm>
              <a:off x="3771900" y="393699"/>
              <a:ext cx="1135647" cy="1135651"/>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52F6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0" name="Shape 200"/>
            <p:cNvSpPr/>
            <p:nvPr/>
          </p:nvSpPr>
          <p:spPr>
            <a:xfrm>
              <a:off x="3975100" y="596900"/>
              <a:ext cx="728031" cy="72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364" y="276"/>
                  </a:moveTo>
                  <a:lnTo>
                    <a:pt x="8364" y="4622"/>
                  </a:lnTo>
                  <a:cubicBezTo>
                    <a:pt x="7550" y="3385"/>
                    <a:pt x="6938" y="2556"/>
                    <a:pt x="6865" y="2458"/>
                  </a:cubicBezTo>
                  <a:cubicBezTo>
                    <a:pt x="4292" y="3673"/>
                    <a:pt x="2373" y="6043"/>
                    <a:pt x="1774" y="8898"/>
                  </a:cubicBezTo>
                  <a:cubicBezTo>
                    <a:pt x="1980" y="8902"/>
                    <a:pt x="4798" y="8936"/>
                    <a:pt x="8364" y="8220"/>
                  </a:cubicBezTo>
                  <a:lnTo>
                    <a:pt x="8364" y="9856"/>
                  </a:lnTo>
                  <a:cubicBezTo>
                    <a:pt x="4713" y="10579"/>
                    <a:pt x="1715" y="10510"/>
                    <a:pt x="1584" y="10507"/>
                  </a:cubicBezTo>
                  <a:cubicBezTo>
                    <a:pt x="1581" y="10605"/>
                    <a:pt x="1577" y="10702"/>
                    <a:pt x="1577" y="10800"/>
                  </a:cubicBezTo>
                  <a:cubicBezTo>
                    <a:pt x="1577" y="13170"/>
                    <a:pt x="2471" y="15330"/>
                    <a:pt x="3941" y="16964"/>
                  </a:cubicBezTo>
                  <a:lnTo>
                    <a:pt x="3937" y="16959"/>
                  </a:lnTo>
                  <a:cubicBezTo>
                    <a:pt x="3937" y="16959"/>
                    <a:pt x="5423" y="14322"/>
                    <a:pt x="8364" y="12368"/>
                  </a:cubicBezTo>
                  <a:lnTo>
                    <a:pt x="8364" y="14417"/>
                  </a:lnTo>
                  <a:cubicBezTo>
                    <a:pt x="5991" y="16198"/>
                    <a:pt x="5131" y="18071"/>
                    <a:pt x="5131" y="18071"/>
                  </a:cubicBezTo>
                  <a:cubicBezTo>
                    <a:pt x="5131" y="18071"/>
                    <a:pt x="5046" y="18007"/>
                    <a:pt x="4925" y="17909"/>
                  </a:cubicBezTo>
                  <a:cubicBezTo>
                    <a:pt x="5918" y="18731"/>
                    <a:pt x="7086" y="19348"/>
                    <a:pt x="8364" y="19697"/>
                  </a:cubicBezTo>
                  <a:lnTo>
                    <a:pt x="8364" y="21324"/>
                  </a:lnTo>
                  <a:cubicBezTo>
                    <a:pt x="7760" y="21184"/>
                    <a:pt x="7166" y="20992"/>
                    <a:pt x="6595" y="20751"/>
                  </a:cubicBezTo>
                  <a:cubicBezTo>
                    <a:pt x="5955" y="20480"/>
                    <a:pt x="5338" y="20145"/>
                    <a:pt x="4760" y="19755"/>
                  </a:cubicBezTo>
                  <a:cubicBezTo>
                    <a:pt x="4189" y="19368"/>
                    <a:pt x="3651" y="18925"/>
                    <a:pt x="3163" y="18437"/>
                  </a:cubicBezTo>
                  <a:cubicBezTo>
                    <a:pt x="2675" y="17948"/>
                    <a:pt x="2231" y="17410"/>
                    <a:pt x="1845" y="16840"/>
                  </a:cubicBezTo>
                  <a:cubicBezTo>
                    <a:pt x="1455" y="16262"/>
                    <a:pt x="1120" y="15645"/>
                    <a:pt x="849" y="15004"/>
                  </a:cubicBezTo>
                  <a:cubicBezTo>
                    <a:pt x="573" y="14352"/>
                    <a:pt x="361" y="13669"/>
                    <a:pt x="219" y="12975"/>
                  </a:cubicBezTo>
                  <a:cubicBezTo>
                    <a:pt x="74" y="12263"/>
                    <a:pt x="0" y="11532"/>
                    <a:pt x="0" y="10800"/>
                  </a:cubicBezTo>
                  <a:cubicBezTo>
                    <a:pt x="0" y="10068"/>
                    <a:pt x="74" y="9336"/>
                    <a:pt x="219" y="8625"/>
                  </a:cubicBezTo>
                  <a:cubicBezTo>
                    <a:pt x="361" y="7931"/>
                    <a:pt x="573" y="7248"/>
                    <a:pt x="849" y="6595"/>
                  </a:cubicBezTo>
                  <a:cubicBezTo>
                    <a:pt x="1120" y="5955"/>
                    <a:pt x="1455" y="5338"/>
                    <a:pt x="1845" y="4760"/>
                  </a:cubicBezTo>
                  <a:cubicBezTo>
                    <a:pt x="2231" y="4189"/>
                    <a:pt x="2675" y="3652"/>
                    <a:pt x="3163" y="3164"/>
                  </a:cubicBezTo>
                  <a:cubicBezTo>
                    <a:pt x="3651" y="2675"/>
                    <a:pt x="4189" y="2232"/>
                    <a:pt x="4760" y="1845"/>
                  </a:cubicBezTo>
                  <a:cubicBezTo>
                    <a:pt x="5338" y="1455"/>
                    <a:pt x="5955" y="1120"/>
                    <a:pt x="6595" y="849"/>
                  </a:cubicBezTo>
                  <a:cubicBezTo>
                    <a:pt x="7166" y="608"/>
                    <a:pt x="7760" y="416"/>
                    <a:pt x="8364" y="276"/>
                  </a:cubicBezTo>
                  <a:close/>
                  <a:moveTo>
                    <a:pt x="8576" y="19753"/>
                  </a:moveTo>
                  <a:lnTo>
                    <a:pt x="8576" y="21370"/>
                  </a:lnTo>
                  <a:cubicBezTo>
                    <a:pt x="8505" y="21356"/>
                    <a:pt x="8435" y="21340"/>
                    <a:pt x="8364" y="21324"/>
                  </a:cubicBezTo>
                  <a:lnTo>
                    <a:pt x="8364" y="19697"/>
                  </a:lnTo>
                  <a:cubicBezTo>
                    <a:pt x="8434" y="19717"/>
                    <a:pt x="8505" y="19735"/>
                    <a:pt x="8576" y="19753"/>
                  </a:cubicBezTo>
                  <a:close/>
                  <a:moveTo>
                    <a:pt x="8576" y="12230"/>
                  </a:moveTo>
                  <a:lnTo>
                    <a:pt x="8576" y="14260"/>
                  </a:lnTo>
                  <a:cubicBezTo>
                    <a:pt x="8504" y="14313"/>
                    <a:pt x="8433" y="14365"/>
                    <a:pt x="8364" y="14417"/>
                  </a:cubicBezTo>
                  <a:lnTo>
                    <a:pt x="8364" y="12368"/>
                  </a:lnTo>
                  <a:cubicBezTo>
                    <a:pt x="8434" y="12321"/>
                    <a:pt x="8504" y="12275"/>
                    <a:pt x="8576" y="12230"/>
                  </a:cubicBezTo>
                  <a:cubicBezTo>
                    <a:pt x="8576" y="12230"/>
                    <a:pt x="8576" y="12230"/>
                    <a:pt x="8576" y="12230"/>
                  </a:cubicBezTo>
                  <a:close/>
                  <a:moveTo>
                    <a:pt x="8576" y="8176"/>
                  </a:moveTo>
                  <a:lnTo>
                    <a:pt x="8576" y="9813"/>
                  </a:lnTo>
                  <a:lnTo>
                    <a:pt x="8364" y="9856"/>
                  </a:lnTo>
                  <a:lnTo>
                    <a:pt x="8364" y="8220"/>
                  </a:lnTo>
                  <a:cubicBezTo>
                    <a:pt x="8434" y="8206"/>
                    <a:pt x="8505" y="8191"/>
                    <a:pt x="8576" y="8176"/>
                  </a:cubicBezTo>
                  <a:cubicBezTo>
                    <a:pt x="8576" y="8176"/>
                    <a:pt x="8576" y="8176"/>
                    <a:pt x="8576" y="8176"/>
                  </a:cubicBezTo>
                  <a:close/>
                  <a:moveTo>
                    <a:pt x="8576" y="229"/>
                  </a:moveTo>
                  <a:lnTo>
                    <a:pt x="8576" y="1849"/>
                  </a:lnTo>
                  <a:lnTo>
                    <a:pt x="8562" y="1852"/>
                  </a:lnTo>
                  <a:lnTo>
                    <a:pt x="8576" y="1849"/>
                  </a:lnTo>
                  <a:lnTo>
                    <a:pt x="8576" y="4948"/>
                  </a:lnTo>
                  <a:cubicBezTo>
                    <a:pt x="8504" y="4836"/>
                    <a:pt x="8433" y="4728"/>
                    <a:pt x="8364" y="4622"/>
                  </a:cubicBezTo>
                  <a:lnTo>
                    <a:pt x="8364" y="276"/>
                  </a:lnTo>
                  <a:cubicBezTo>
                    <a:pt x="8435" y="260"/>
                    <a:pt x="8505" y="244"/>
                    <a:pt x="8576" y="229"/>
                  </a:cubicBezTo>
                  <a:cubicBezTo>
                    <a:pt x="8576" y="229"/>
                    <a:pt x="8576" y="229"/>
                    <a:pt x="8576" y="229"/>
                  </a:cubicBezTo>
                  <a:close/>
                  <a:moveTo>
                    <a:pt x="9458" y="19926"/>
                  </a:moveTo>
                  <a:lnTo>
                    <a:pt x="9458" y="21517"/>
                  </a:lnTo>
                  <a:cubicBezTo>
                    <a:pt x="9178" y="21482"/>
                    <a:pt x="8900" y="21437"/>
                    <a:pt x="8625" y="21381"/>
                  </a:cubicBezTo>
                  <a:lnTo>
                    <a:pt x="8576" y="21370"/>
                  </a:lnTo>
                  <a:lnTo>
                    <a:pt x="8576" y="19753"/>
                  </a:lnTo>
                  <a:cubicBezTo>
                    <a:pt x="8865" y="19824"/>
                    <a:pt x="9159" y="19882"/>
                    <a:pt x="9458" y="19926"/>
                  </a:cubicBezTo>
                  <a:close/>
                  <a:moveTo>
                    <a:pt x="9458" y="11714"/>
                  </a:moveTo>
                  <a:lnTo>
                    <a:pt x="9458" y="13675"/>
                  </a:lnTo>
                  <a:cubicBezTo>
                    <a:pt x="9145" y="13867"/>
                    <a:pt x="8851" y="14062"/>
                    <a:pt x="8576" y="14260"/>
                  </a:cubicBezTo>
                  <a:lnTo>
                    <a:pt x="8576" y="12230"/>
                  </a:lnTo>
                  <a:cubicBezTo>
                    <a:pt x="8858" y="12050"/>
                    <a:pt x="9151" y="11877"/>
                    <a:pt x="9458" y="11714"/>
                  </a:cubicBezTo>
                  <a:cubicBezTo>
                    <a:pt x="9458" y="11714"/>
                    <a:pt x="9458" y="11714"/>
                    <a:pt x="9458" y="11714"/>
                  </a:cubicBezTo>
                  <a:close/>
                  <a:moveTo>
                    <a:pt x="9458" y="7981"/>
                  </a:moveTo>
                  <a:lnTo>
                    <a:pt x="9458" y="9619"/>
                  </a:lnTo>
                  <a:cubicBezTo>
                    <a:pt x="9161" y="9689"/>
                    <a:pt x="8867" y="9754"/>
                    <a:pt x="8576" y="9813"/>
                  </a:cubicBezTo>
                  <a:lnTo>
                    <a:pt x="8576" y="8176"/>
                  </a:lnTo>
                  <a:cubicBezTo>
                    <a:pt x="8866" y="8116"/>
                    <a:pt x="9160" y="8052"/>
                    <a:pt x="9458" y="7981"/>
                  </a:cubicBezTo>
                  <a:cubicBezTo>
                    <a:pt x="9458" y="7981"/>
                    <a:pt x="9458" y="7981"/>
                    <a:pt x="9458" y="7981"/>
                  </a:cubicBezTo>
                  <a:close/>
                  <a:moveTo>
                    <a:pt x="9458" y="83"/>
                  </a:moveTo>
                  <a:lnTo>
                    <a:pt x="9458" y="1675"/>
                  </a:lnTo>
                  <a:cubicBezTo>
                    <a:pt x="9177" y="1717"/>
                    <a:pt x="8899" y="1771"/>
                    <a:pt x="8627" y="1837"/>
                  </a:cubicBezTo>
                  <a:cubicBezTo>
                    <a:pt x="8683" y="1912"/>
                    <a:pt x="8999" y="2331"/>
                    <a:pt x="9458" y="2993"/>
                  </a:cubicBezTo>
                  <a:lnTo>
                    <a:pt x="9458" y="6352"/>
                  </a:lnTo>
                  <a:cubicBezTo>
                    <a:pt x="9154" y="5850"/>
                    <a:pt x="8855" y="5378"/>
                    <a:pt x="8576" y="4948"/>
                  </a:cubicBezTo>
                  <a:lnTo>
                    <a:pt x="8576" y="1849"/>
                  </a:lnTo>
                  <a:lnTo>
                    <a:pt x="8589" y="1846"/>
                  </a:lnTo>
                  <a:lnTo>
                    <a:pt x="8591" y="1845"/>
                  </a:lnTo>
                  <a:lnTo>
                    <a:pt x="8576" y="1849"/>
                  </a:lnTo>
                  <a:lnTo>
                    <a:pt x="8576" y="229"/>
                  </a:lnTo>
                  <a:lnTo>
                    <a:pt x="8625" y="219"/>
                  </a:lnTo>
                  <a:cubicBezTo>
                    <a:pt x="8900" y="163"/>
                    <a:pt x="9178" y="117"/>
                    <a:pt x="9458" y="83"/>
                  </a:cubicBezTo>
                  <a:cubicBezTo>
                    <a:pt x="9458" y="83"/>
                    <a:pt x="9458" y="83"/>
                    <a:pt x="9458" y="83"/>
                  </a:cubicBezTo>
                  <a:close/>
                  <a:moveTo>
                    <a:pt x="14280" y="19343"/>
                  </a:moveTo>
                  <a:lnTo>
                    <a:pt x="14280" y="21026"/>
                  </a:lnTo>
                  <a:cubicBezTo>
                    <a:pt x="13853" y="21172"/>
                    <a:pt x="13416" y="21290"/>
                    <a:pt x="12975" y="21381"/>
                  </a:cubicBezTo>
                  <a:cubicBezTo>
                    <a:pt x="12264" y="21526"/>
                    <a:pt x="11532" y="21600"/>
                    <a:pt x="10800" y="21600"/>
                  </a:cubicBezTo>
                  <a:cubicBezTo>
                    <a:pt x="10351" y="21600"/>
                    <a:pt x="9902" y="21572"/>
                    <a:pt x="9458" y="21517"/>
                  </a:cubicBezTo>
                  <a:lnTo>
                    <a:pt x="9458" y="19926"/>
                  </a:lnTo>
                  <a:cubicBezTo>
                    <a:pt x="9896" y="19990"/>
                    <a:pt x="10344" y="20023"/>
                    <a:pt x="10800" y="20023"/>
                  </a:cubicBezTo>
                  <a:cubicBezTo>
                    <a:pt x="12031" y="20023"/>
                    <a:pt x="13206" y="19781"/>
                    <a:pt x="14280" y="19343"/>
                  </a:cubicBezTo>
                  <a:close/>
                  <a:moveTo>
                    <a:pt x="14280" y="573"/>
                  </a:moveTo>
                  <a:lnTo>
                    <a:pt x="14280" y="2257"/>
                  </a:lnTo>
                  <a:cubicBezTo>
                    <a:pt x="13206" y="1819"/>
                    <a:pt x="12032" y="1577"/>
                    <a:pt x="10800" y="1577"/>
                  </a:cubicBezTo>
                  <a:cubicBezTo>
                    <a:pt x="10344" y="1577"/>
                    <a:pt x="9896" y="1611"/>
                    <a:pt x="9458" y="1675"/>
                  </a:cubicBezTo>
                  <a:lnTo>
                    <a:pt x="9458" y="83"/>
                  </a:lnTo>
                  <a:cubicBezTo>
                    <a:pt x="9902" y="28"/>
                    <a:pt x="10351" y="0"/>
                    <a:pt x="10800" y="0"/>
                  </a:cubicBezTo>
                  <a:cubicBezTo>
                    <a:pt x="11532" y="0"/>
                    <a:pt x="12264" y="74"/>
                    <a:pt x="12975" y="219"/>
                  </a:cubicBezTo>
                  <a:cubicBezTo>
                    <a:pt x="13416" y="309"/>
                    <a:pt x="13853" y="428"/>
                    <a:pt x="14280" y="573"/>
                  </a:cubicBezTo>
                  <a:cubicBezTo>
                    <a:pt x="14280" y="573"/>
                    <a:pt x="14280" y="573"/>
                    <a:pt x="14280" y="573"/>
                  </a:cubicBezTo>
                  <a:close/>
                  <a:moveTo>
                    <a:pt x="14280" y="12199"/>
                  </a:moveTo>
                  <a:cubicBezTo>
                    <a:pt x="14240" y="12087"/>
                    <a:pt x="14200" y="11975"/>
                    <a:pt x="14159" y="11862"/>
                  </a:cubicBezTo>
                  <a:lnTo>
                    <a:pt x="14280" y="11843"/>
                  </a:lnTo>
                  <a:lnTo>
                    <a:pt x="14280" y="10336"/>
                  </a:lnTo>
                  <a:cubicBezTo>
                    <a:pt x="14053" y="10354"/>
                    <a:pt x="13825" y="10377"/>
                    <a:pt x="13596" y="10406"/>
                  </a:cubicBezTo>
                  <a:cubicBezTo>
                    <a:pt x="13532" y="10247"/>
                    <a:pt x="13465" y="10089"/>
                    <a:pt x="13398" y="9929"/>
                  </a:cubicBezTo>
                  <a:cubicBezTo>
                    <a:pt x="13206" y="9479"/>
                    <a:pt x="12999" y="9031"/>
                    <a:pt x="12785" y="8592"/>
                  </a:cubicBezTo>
                  <a:cubicBezTo>
                    <a:pt x="13331" y="8369"/>
                    <a:pt x="13829" y="8130"/>
                    <a:pt x="14280" y="7888"/>
                  </a:cubicBezTo>
                  <a:lnTo>
                    <a:pt x="14280" y="6158"/>
                  </a:lnTo>
                  <a:cubicBezTo>
                    <a:pt x="13670" y="6527"/>
                    <a:pt x="12939" y="6894"/>
                    <a:pt x="12074" y="7218"/>
                  </a:cubicBezTo>
                  <a:cubicBezTo>
                    <a:pt x="11134" y="5490"/>
                    <a:pt x="10138" y="3974"/>
                    <a:pt x="9458" y="2993"/>
                  </a:cubicBezTo>
                  <a:lnTo>
                    <a:pt x="9458" y="6352"/>
                  </a:lnTo>
                  <a:cubicBezTo>
                    <a:pt x="9733" y="6804"/>
                    <a:pt x="10013" y="7280"/>
                    <a:pt x="10290" y="7772"/>
                  </a:cubicBezTo>
                  <a:cubicBezTo>
                    <a:pt x="10010" y="7847"/>
                    <a:pt x="9733" y="7916"/>
                    <a:pt x="9458" y="7981"/>
                  </a:cubicBezTo>
                  <a:lnTo>
                    <a:pt x="9458" y="9619"/>
                  </a:lnTo>
                  <a:cubicBezTo>
                    <a:pt x="9984" y="9495"/>
                    <a:pt x="10517" y="9354"/>
                    <a:pt x="11054" y="9194"/>
                  </a:cubicBezTo>
                  <a:cubicBezTo>
                    <a:pt x="11318" y="9712"/>
                    <a:pt x="11570" y="10236"/>
                    <a:pt x="11803" y="10761"/>
                  </a:cubicBezTo>
                  <a:cubicBezTo>
                    <a:pt x="11680" y="10796"/>
                    <a:pt x="11559" y="10832"/>
                    <a:pt x="11439" y="10871"/>
                  </a:cubicBezTo>
                  <a:cubicBezTo>
                    <a:pt x="10728" y="11101"/>
                    <a:pt x="10068" y="11389"/>
                    <a:pt x="9458" y="11714"/>
                  </a:cubicBezTo>
                  <a:lnTo>
                    <a:pt x="9458" y="13675"/>
                  </a:lnTo>
                  <a:cubicBezTo>
                    <a:pt x="10285" y="13172"/>
                    <a:pt x="11249" y="12699"/>
                    <a:pt x="12370" y="12309"/>
                  </a:cubicBezTo>
                  <a:lnTo>
                    <a:pt x="12431" y="12289"/>
                  </a:lnTo>
                  <a:cubicBezTo>
                    <a:pt x="13486" y="15030"/>
                    <a:pt x="14037" y="17410"/>
                    <a:pt x="14280" y="18639"/>
                  </a:cubicBezTo>
                  <a:lnTo>
                    <a:pt x="14280" y="12199"/>
                  </a:lnTo>
                  <a:cubicBezTo>
                    <a:pt x="14280" y="12199"/>
                    <a:pt x="14280" y="12199"/>
                    <a:pt x="14280" y="12199"/>
                  </a:cubicBezTo>
                  <a:close/>
                  <a:moveTo>
                    <a:pt x="15954" y="18450"/>
                  </a:moveTo>
                  <a:cubicBezTo>
                    <a:pt x="15865" y="17917"/>
                    <a:pt x="15403" y="15372"/>
                    <a:pt x="14280" y="12199"/>
                  </a:cubicBezTo>
                  <a:lnTo>
                    <a:pt x="14280" y="18639"/>
                  </a:lnTo>
                  <a:cubicBezTo>
                    <a:pt x="14336" y="18921"/>
                    <a:pt x="14375" y="19142"/>
                    <a:pt x="14401" y="19293"/>
                  </a:cubicBezTo>
                  <a:cubicBezTo>
                    <a:pt x="14361" y="19310"/>
                    <a:pt x="14321" y="19327"/>
                    <a:pt x="14280" y="19343"/>
                  </a:cubicBezTo>
                  <a:lnTo>
                    <a:pt x="14280" y="21026"/>
                  </a:lnTo>
                  <a:cubicBezTo>
                    <a:pt x="14525" y="20943"/>
                    <a:pt x="14766" y="20851"/>
                    <a:pt x="15004" y="20751"/>
                  </a:cubicBezTo>
                  <a:cubicBezTo>
                    <a:pt x="15645" y="20480"/>
                    <a:pt x="16262" y="20145"/>
                    <a:pt x="16840" y="19755"/>
                  </a:cubicBezTo>
                  <a:cubicBezTo>
                    <a:pt x="17411" y="19368"/>
                    <a:pt x="17948" y="18925"/>
                    <a:pt x="18437" y="18437"/>
                  </a:cubicBezTo>
                  <a:cubicBezTo>
                    <a:pt x="18925" y="17948"/>
                    <a:pt x="19368" y="17410"/>
                    <a:pt x="19755" y="16840"/>
                  </a:cubicBezTo>
                  <a:cubicBezTo>
                    <a:pt x="20145" y="16262"/>
                    <a:pt x="20480" y="15645"/>
                    <a:pt x="20750" y="15004"/>
                  </a:cubicBezTo>
                  <a:cubicBezTo>
                    <a:pt x="21027" y="14352"/>
                    <a:pt x="21238" y="13669"/>
                    <a:pt x="21380" y="12975"/>
                  </a:cubicBezTo>
                  <a:cubicBezTo>
                    <a:pt x="21526" y="12263"/>
                    <a:pt x="21600" y="11532"/>
                    <a:pt x="21600" y="10800"/>
                  </a:cubicBezTo>
                  <a:cubicBezTo>
                    <a:pt x="21600" y="10068"/>
                    <a:pt x="21526" y="9336"/>
                    <a:pt x="21380" y="8625"/>
                  </a:cubicBezTo>
                  <a:cubicBezTo>
                    <a:pt x="21238" y="7931"/>
                    <a:pt x="21027" y="7248"/>
                    <a:pt x="20750" y="6595"/>
                  </a:cubicBezTo>
                  <a:cubicBezTo>
                    <a:pt x="20480" y="5955"/>
                    <a:pt x="20145" y="5338"/>
                    <a:pt x="19755" y="4760"/>
                  </a:cubicBezTo>
                  <a:cubicBezTo>
                    <a:pt x="19368" y="4189"/>
                    <a:pt x="18925" y="3652"/>
                    <a:pt x="18437" y="3164"/>
                  </a:cubicBezTo>
                  <a:cubicBezTo>
                    <a:pt x="17948" y="2675"/>
                    <a:pt x="17411" y="2232"/>
                    <a:pt x="16840" y="1845"/>
                  </a:cubicBezTo>
                  <a:cubicBezTo>
                    <a:pt x="16262" y="1455"/>
                    <a:pt x="15644" y="1120"/>
                    <a:pt x="15004" y="849"/>
                  </a:cubicBezTo>
                  <a:cubicBezTo>
                    <a:pt x="14766" y="749"/>
                    <a:pt x="14525" y="657"/>
                    <a:pt x="14280" y="573"/>
                  </a:cubicBezTo>
                  <a:lnTo>
                    <a:pt x="14280" y="2257"/>
                  </a:lnTo>
                  <a:cubicBezTo>
                    <a:pt x="15242" y="2650"/>
                    <a:pt x="16124" y="3202"/>
                    <a:pt x="16892" y="3878"/>
                  </a:cubicBezTo>
                  <a:cubicBezTo>
                    <a:pt x="16873" y="3907"/>
                    <a:pt x="16125" y="5042"/>
                    <a:pt x="14280" y="6158"/>
                  </a:cubicBezTo>
                  <a:lnTo>
                    <a:pt x="14280" y="7888"/>
                  </a:lnTo>
                  <a:cubicBezTo>
                    <a:pt x="16835" y="6512"/>
                    <a:pt x="17906" y="4966"/>
                    <a:pt x="17923" y="4941"/>
                  </a:cubicBezTo>
                  <a:cubicBezTo>
                    <a:pt x="19217" y="6513"/>
                    <a:pt x="19999" y="8519"/>
                    <a:pt x="20021" y="10707"/>
                  </a:cubicBezTo>
                  <a:cubicBezTo>
                    <a:pt x="19926" y="10686"/>
                    <a:pt x="17217" y="10100"/>
                    <a:pt x="14280" y="10336"/>
                  </a:cubicBezTo>
                  <a:lnTo>
                    <a:pt x="14280" y="11843"/>
                  </a:lnTo>
                  <a:cubicBezTo>
                    <a:pt x="17209" y="11407"/>
                    <a:pt x="19724" y="12204"/>
                    <a:pt x="19906" y="12263"/>
                  </a:cubicBezTo>
                  <a:cubicBezTo>
                    <a:pt x="19496" y="14834"/>
                    <a:pt x="18024" y="17052"/>
                    <a:pt x="15954" y="1845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1" name="Shape 201"/>
            <p:cNvSpPr/>
            <p:nvPr/>
          </p:nvSpPr>
          <p:spPr>
            <a:xfrm>
              <a:off x="-1" y="2159000"/>
              <a:ext cx="1416622" cy="1416619"/>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52F6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2" name="Shape 202"/>
            <p:cNvSpPr/>
            <p:nvPr/>
          </p:nvSpPr>
          <p:spPr>
            <a:xfrm>
              <a:off x="342900" y="2374900"/>
              <a:ext cx="752290" cy="971739"/>
            </a:xfrm>
            <a:custGeom>
              <a:avLst/>
              <a:gdLst/>
              <a:ahLst/>
              <a:cxnLst>
                <a:cxn ang="0">
                  <a:pos x="wd2" y="hd2"/>
                </a:cxn>
                <a:cxn ang="5400000">
                  <a:pos x="wd2" y="hd2"/>
                </a:cxn>
                <a:cxn ang="10800000">
                  <a:pos x="wd2" y="hd2"/>
                </a:cxn>
                <a:cxn ang="16200000">
                  <a:pos x="wd2" y="hd2"/>
                </a:cxn>
              </a:cxnLst>
              <a:rect l="0" t="0" r="r" b="b"/>
              <a:pathLst>
                <a:path w="21600" h="21554" fill="norm" stroke="1" extrusionOk="0">
                  <a:moveTo>
                    <a:pt x="11454" y="0"/>
                  </a:moveTo>
                  <a:cubicBezTo>
                    <a:pt x="3840" y="0"/>
                    <a:pt x="0" y="4218"/>
                    <a:pt x="0" y="7734"/>
                  </a:cubicBezTo>
                  <a:cubicBezTo>
                    <a:pt x="0" y="9864"/>
                    <a:pt x="1044" y="11758"/>
                    <a:pt x="3282" y="12464"/>
                  </a:cubicBezTo>
                  <a:cubicBezTo>
                    <a:pt x="3649" y="12580"/>
                    <a:pt x="3978" y="12468"/>
                    <a:pt x="4084" y="12154"/>
                  </a:cubicBezTo>
                  <a:cubicBezTo>
                    <a:pt x="4158" y="11937"/>
                    <a:pt x="4333" y="11389"/>
                    <a:pt x="4412" y="11161"/>
                  </a:cubicBezTo>
                  <a:cubicBezTo>
                    <a:pt x="4519" y="10850"/>
                    <a:pt x="4477" y="10741"/>
                    <a:pt x="4182" y="10471"/>
                  </a:cubicBezTo>
                  <a:cubicBezTo>
                    <a:pt x="3536" y="9882"/>
                    <a:pt x="3123" y="9121"/>
                    <a:pt x="3123" y="8043"/>
                  </a:cubicBezTo>
                  <a:cubicBezTo>
                    <a:pt x="3123" y="4914"/>
                    <a:pt x="6154" y="2113"/>
                    <a:pt x="11014" y="2113"/>
                  </a:cubicBezTo>
                  <a:cubicBezTo>
                    <a:pt x="15318" y="2113"/>
                    <a:pt x="17682" y="4145"/>
                    <a:pt x="17682" y="6857"/>
                  </a:cubicBezTo>
                  <a:cubicBezTo>
                    <a:pt x="17682" y="10427"/>
                    <a:pt x="15637" y="13441"/>
                    <a:pt x="12601" y="13441"/>
                  </a:cubicBezTo>
                  <a:cubicBezTo>
                    <a:pt x="10924" y="13440"/>
                    <a:pt x="9670" y="12369"/>
                    <a:pt x="10072" y="11055"/>
                  </a:cubicBezTo>
                  <a:cubicBezTo>
                    <a:pt x="10554" y="9487"/>
                    <a:pt x="11487" y="7794"/>
                    <a:pt x="11487" y="6662"/>
                  </a:cubicBezTo>
                  <a:cubicBezTo>
                    <a:pt x="11487" y="5648"/>
                    <a:pt x="10782" y="4803"/>
                    <a:pt x="9326" y="4803"/>
                  </a:cubicBezTo>
                  <a:cubicBezTo>
                    <a:pt x="7612" y="4803"/>
                    <a:pt x="6235" y="6173"/>
                    <a:pt x="6235" y="8008"/>
                  </a:cubicBezTo>
                  <a:cubicBezTo>
                    <a:pt x="6235" y="9176"/>
                    <a:pt x="6746" y="9967"/>
                    <a:pt x="6746" y="9967"/>
                  </a:cubicBezTo>
                  <a:cubicBezTo>
                    <a:pt x="6746" y="9967"/>
                    <a:pt x="4991" y="15708"/>
                    <a:pt x="4685" y="16714"/>
                  </a:cubicBezTo>
                  <a:cubicBezTo>
                    <a:pt x="4072" y="18716"/>
                    <a:pt x="4592" y="21171"/>
                    <a:pt x="4636" y="21419"/>
                  </a:cubicBezTo>
                  <a:cubicBezTo>
                    <a:pt x="4662" y="21565"/>
                    <a:pt x="4906" y="21600"/>
                    <a:pt x="5017" y="21489"/>
                  </a:cubicBezTo>
                  <a:cubicBezTo>
                    <a:pt x="5176" y="21330"/>
                    <a:pt x="7216" y="19383"/>
                    <a:pt x="7910" y="17438"/>
                  </a:cubicBezTo>
                  <a:cubicBezTo>
                    <a:pt x="8107" y="16887"/>
                    <a:pt x="9038" y="14034"/>
                    <a:pt x="9038" y="14034"/>
                  </a:cubicBezTo>
                  <a:cubicBezTo>
                    <a:pt x="9595" y="14855"/>
                    <a:pt x="11222" y="15578"/>
                    <a:pt x="12953" y="15578"/>
                  </a:cubicBezTo>
                  <a:cubicBezTo>
                    <a:pt x="18105" y="15578"/>
                    <a:pt x="21600" y="11949"/>
                    <a:pt x="21600" y="7093"/>
                  </a:cubicBezTo>
                  <a:cubicBezTo>
                    <a:pt x="21600" y="3420"/>
                    <a:pt x="17574" y="0"/>
                    <a:pt x="11454"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3" name="Shape 203"/>
            <p:cNvSpPr/>
            <p:nvPr/>
          </p:nvSpPr>
          <p:spPr>
            <a:xfrm>
              <a:off x="317500" y="3238499"/>
              <a:ext cx="1583494" cy="1583495"/>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4" name="Shape 204"/>
            <p:cNvSpPr/>
            <p:nvPr/>
          </p:nvSpPr>
          <p:spPr>
            <a:xfrm>
              <a:off x="635000" y="3962400"/>
              <a:ext cx="958466" cy="645330"/>
            </a:xfrm>
            <a:custGeom>
              <a:avLst/>
              <a:gdLst/>
              <a:ahLst/>
              <a:cxnLst>
                <a:cxn ang="0">
                  <a:pos x="wd2" y="hd2"/>
                </a:cxn>
                <a:cxn ang="5400000">
                  <a:pos x="wd2" y="hd2"/>
                </a:cxn>
                <a:cxn ang="10800000">
                  <a:pos x="wd2" y="hd2"/>
                </a:cxn>
                <a:cxn ang="16200000">
                  <a:pos x="wd2" y="hd2"/>
                </a:cxn>
              </a:cxnLst>
              <a:rect l="0" t="0" r="r" b="b"/>
              <a:pathLst>
                <a:path w="21594" h="21595" fill="norm" stroke="1" extrusionOk="0">
                  <a:moveTo>
                    <a:pt x="10797" y="0"/>
                  </a:moveTo>
                  <a:cubicBezTo>
                    <a:pt x="10669" y="0"/>
                    <a:pt x="10543" y="0"/>
                    <a:pt x="10415" y="0"/>
                  </a:cubicBezTo>
                  <a:cubicBezTo>
                    <a:pt x="7984" y="0"/>
                    <a:pt x="5597" y="69"/>
                    <a:pt x="3261" y="213"/>
                  </a:cubicBezTo>
                  <a:cubicBezTo>
                    <a:pt x="1540" y="213"/>
                    <a:pt x="145" y="2263"/>
                    <a:pt x="145" y="4790"/>
                  </a:cubicBezTo>
                  <a:cubicBezTo>
                    <a:pt x="41" y="6793"/>
                    <a:pt x="-4" y="8796"/>
                    <a:pt x="0" y="10795"/>
                  </a:cubicBezTo>
                  <a:cubicBezTo>
                    <a:pt x="-4" y="12798"/>
                    <a:pt x="41" y="14798"/>
                    <a:pt x="145" y="16804"/>
                  </a:cubicBezTo>
                  <a:cubicBezTo>
                    <a:pt x="145" y="19330"/>
                    <a:pt x="1540" y="21380"/>
                    <a:pt x="3261" y="21380"/>
                  </a:cubicBezTo>
                  <a:cubicBezTo>
                    <a:pt x="5718" y="21536"/>
                    <a:pt x="8233" y="21600"/>
                    <a:pt x="10797" y="21594"/>
                  </a:cubicBezTo>
                  <a:cubicBezTo>
                    <a:pt x="13360" y="21600"/>
                    <a:pt x="15874" y="21536"/>
                    <a:pt x="18330" y="21380"/>
                  </a:cubicBezTo>
                  <a:cubicBezTo>
                    <a:pt x="20053" y="21380"/>
                    <a:pt x="21449" y="19330"/>
                    <a:pt x="21449" y="16804"/>
                  </a:cubicBezTo>
                  <a:cubicBezTo>
                    <a:pt x="21552" y="14798"/>
                    <a:pt x="21596" y="12798"/>
                    <a:pt x="21594" y="10795"/>
                  </a:cubicBezTo>
                  <a:cubicBezTo>
                    <a:pt x="21596" y="8796"/>
                    <a:pt x="21552" y="6793"/>
                    <a:pt x="21449" y="4790"/>
                  </a:cubicBezTo>
                  <a:cubicBezTo>
                    <a:pt x="21449" y="2263"/>
                    <a:pt x="20053" y="213"/>
                    <a:pt x="18330" y="213"/>
                  </a:cubicBezTo>
                  <a:cubicBezTo>
                    <a:pt x="15995" y="69"/>
                    <a:pt x="13609" y="0"/>
                    <a:pt x="11178" y="0"/>
                  </a:cubicBezTo>
                  <a:cubicBezTo>
                    <a:pt x="11051" y="0"/>
                    <a:pt x="10923" y="0"/>
                    <a:pt x="10797"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5" name="Shape 205"/>
            <p:cNvSpPr/>
            <p:nvPr/>
          </p:nvSpPr>
          <p:spPr>
            <a:xfrm>
              <a:off x="634999" y="3962400"/>
              <a:ext cx="958467" cy="645330"/>
            </a:xfrm>
            <a:custGeom>
              <a:avLst/>
              <a:gdLst/>
              <a:ahLst/>
              <a:cxnLst>
                <a:cxn ang="0">
                  <a:pos x="wd2" y="hd2"/>
                </a:cxn>
                <a:cxn ang="5400000">
                  <a:pos x="wd2" y="hd2"/>
                </a:cxn>
                <a:cxn ang="10800000">
                  <a:pos x="wd2" y="hd2"/>
                </a:cxn>
                <a:cxn ang="16200000">
                  <a:pos x="wd2" y="hd2"/>
                </a:cxn>
              </a:cxnLst>
              <a:rect l="0" t="0" r="r" b="b"/>
              <a:pathLst>
                <a:path w="21594" h="21595" fill="norm" stroke="1" extrusionOk="0">
                  <a:moveTo>
                    <a:pt x="10301" y="0"/>
                  </a:moveTo>
                  <a:lnTo>
                    <a:pt x="11291" y="0"/>
                  </a:lnTo>
                  <a:cubicBezTo>
                    <a:pt x="13684" y="2"/>
                    <a:pt x="16031" y="71"/>
                    <a:pt x="18330" y="213"/>
                  </a:cubicBezTo>
                  <a:cubicBezTo>
                    <a:pt x="20053" y="213"/>
                    <a:pt x="21449" y="2263"/>
                    <a:pt x="21449" y="4790"/>
                  </a:cubicBezTo>
                  <a:cubicBezTo>
                    <a:pt x="21552" y="6793"/>
                    <a:pt x="21596" y="8796"/>
                    <a:pt x="21594" y="10795"/>
                  </a:cubicBezTo>
                  <a:cubicBezTo>
                    <a:pt x="21596" y="12798"/>
                    <a:pt x="21552" y="14798"/>
                    <a:pt x="21449" y="16804"/>
                  </a:cubicBezTo>
                  <a:cubicBezTo>
                    <a:pt x="21449" y="19330"/>
                    <a:pt x="20053" y="21380"/>
                    <a:pt x="18330" y="21380"/>
                  </a:cubicBezTo>
                  <a:cubicBezTo>
                    <a:pt x="15874" y="21536"/>
                    <a:pt x="13360" y="21600"/>
                    <a:pt x="10797" y="21594"/>
                  </a:cubicBezTo>
                  <a:cubicBezTo>
                    <a:pt x="8233" y="21600"/>
                    <a:pt x="5718" y="21536"/>
                    <a:pt x="3261" y="21380"/>
                  </a:cubicBezTo>
                  <a:cubicBezTo>
                    <a:pt x="1540" y="21380"/>
                    <a:pt x="145" y="19330"/>
                    <a:pt x="145" y="16804"/>
                  </a:cubicBezTo>
                  <a:cubicBezTo>
                    <a:pt x="41" y="14798"/>
                    <a:pt x="-4" y="12798"/>
                    <a:pt x="0" y="10795"/>
                  </a:cubicBezTo>
                  <a:cubicBezTo>
                    <a:pt x="-4" y="8796"/>
                    <a:pt x="41" y="6793"/>
                    <a:pt x="145" y="4790"/>
                  </a:cubicBezTo>
                  <a:cubicBezTo>
                    <a:pt x="145" y="2263"/>
                    <a:pt x="1540" y="213"/>
                    <a:pt x="3261" y="213"/>
                  </a:cubicBezTo>
                  <a:cubicBezTo>
                    <a:pt x="5561" y="71"/>
                    <a:pt x="7910" y="2"/>
                    <a:pt x="10301"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6" name="Shape 206"/>
            <p:cNvSpPr/>
            <p:nvPr/>
          </p:nvSpPr>
          <p:spPr>
            <a:xfrm>
              <a:off x="774700" y="3454400"/>
              <a:ext cx="219658" cy="423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059" y="0"/>
                  </a:moveTo>
                  <a:lnTo>
                    <a:pt x="11075" y="8633"/>
                  </a:lnTo>
                  <a:lnTo>
                    <a:pt x="10666" y="8633"/>
                  </a:lnTo>
                  <a:lnTo>
                    <a:pt x="6491" y="0"/>
                  </a:lnTo>
                  <a:lnTo>
                    <a:pt x="0" y="0"/>
                  </a:lnTo>
                  <a:lnTo>
                    <a:pt x="7666" y="13037"/>
                  </a:lnTo>
                  <a:lnTo>
                    <a:pt x="7666" y="21600"/>
                  </a:lnTo>
                  <a:lnTo>
                    <a:pt x="14104" y="21600"/>
                  </a:lnTo>
                  <a:lnTo>
                    <a:pt x="14104" y="12637"/>
                  </a:lnTo>
                  <a:lnTo>
                    <a:pt x="21600" y="0"/>
                  </a:lnTo>
                  <a:cubicBezTo>
                    <a:pt x="21600" y="0"/>
                    <a:pt x="15059" y="0"/>
                    <a:pt x="15059"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7" name="Shape 207"/>
            <p:cNvSpPr/>
            <p:nvPr/>
          </p:nvSpPr>
          <p:spPr>
            <a:xfrm>
              <a:off x="774700" y="3454400"/>
              <a:ext cx="219658" cy="423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04" y="21600"/>
                  </a:moveTo>
                  <a:lnTo>
                    <a:pt x="7666" y="21600"/>
                  </a:lnTo>
                  <a:lnTo>
                    <a:pt x="7666" y="13037"/>
                  </a:lnTo>
                  <a:lnTo>
                    <a:pt x="0" y="0"/>
                  </a:lnTo>
                  <a:lnTo>
                    <a:pt x="6491" y="0"/>
                  </a:lnTo>
                  <a:lnTo>
                    <a:pt x="10666" y="8633"/>
                  </a:lnTo>
                  <a:lnTo>
                    <a:pt x="11075" y="8633"/>
                  </a:lnTo>
                  <a:lnTo>
                    <a:pt x="15059" y="0"/>
                  </a:lnTo>
                  <a:lnTo>
                    <a:pt x="21600" y="0"/>
                  </a:lnTo>
                  <a:lnTo>
                    <a:pt x="14104" y="12637"/>
                  </a:lnTo>
                  <a:cubicBezTo>
                    <a:pt x="14104" y="12637"/>
                    <a:pt x="14104" y="21600"/>
                    <a:pt x="14104" y="2160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8" name="Shape 208"/>
            <p:cNvSpPr/>
            <p:nvPr/>
          </p:nvSpPr>
          <p:spPr>
            <a:xfrm>
              <a:off x="990600" y="3556000"/>
              <a:ext cx="168846" cy="328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13" y="1413"/>
                  </a:moveTo>
                  <a:cubicBezTo>
                    <a:pt x="1009" y="2359"/>
                    <a:pt x="0" y="3628"/>
                    <a:pt x="0" y="5218"/>
                  </a:cubicBezTo>
                  <a:lnTo>
                    <a:pt x="11" y="15880"/>
                  </a:lnTo>
                  <a:cubicBezTo>
                    <a:pt x="11" y="17624"/>
                    <a:pt x="982" y="19015"/>
                    <a:pt x="2935" y="20047"/>
                  </a:cubicBezTo>
                  <a:cubicBezTo>
                    <a:pt x="4882" y="21082"/>
                    <a:pt x="7495" y="21600"/>
                    <a:pt x="10748" y="21600"/>
                  </a:cubicBezTo>
                  <a:lnTo>
                    <a:pt x="10840" y="21599"/>
                  </a:lnTo>
                  <a:lnTo>
                    <a:pt x="10840" y="18037"/>
                  </a:lnTo>
                  <a:lnTo>
                    <a:pt x="10725" y="18037"/>
                  </a:lnTo>
                  <a:cubicBezTo>
                    <a:pt x="9745" y="18037"/>
                    <a:pt x="8990" y="17881"/>
                    <a:pt x="8458" y="17576"/>
                  </a:cubicBezTo>
                  <a:cubicBezTo>
                    <a:pt x="7925" y="17267"/>
                    <a:pt x="7662" y="16829"/>
                    <a:pt x="7662" y="16263"/>
                  </a:cubicBezTo>
                  <a:lnTo>
                    <a:pt x="7662" y="5064"/>
                  </a:lnTo>
                  <a:cubicBezTo>
                    <a:pt x="7662" y="4614"/>
                    <a:pt x="7947" y="4252"/>
                    <a:pt x="8514" y="3976"/>
                  </a:cubicBezTo>
                  <a:cubicBezTo>
                    <a:pt x="9082" y="3704"/>
                    <a:pt x="9816" y="3566"/>
                    <a:pt x="10725" y="3566"/>
                  </a:cubicBezTo>
                  <a:lnTo>
                    <a:pt x="10840" y="3567"/>
                  </a:lnTo>
                  <a:lnTo>
                    <a:pt x="10840" y="1"/>
                  </a:lnTo>
                  <a:cubicBezTo>
                    <a:pt x="7574" y="24"/>
                    <a:pt x="4963" y="496"/>
                    <a:pt x="3013" y="1414"/>
                  </a:cubicBezTo>
                  <a:cubicBezTo>
                    <a:pt x="3013" y="1414"/>
                    <a:pt x="3013" y="1413"/>
                    <a:pt x="3013" y="1413"/>
                  </a:cubicBezTo>
                  <a:close/>
                  <a:moveTo>
                    <a:pt x="10840" y="21599"/>
                  </a:moveTo>
                  <a:cubicBezTo>
                    <a:pt x="14170" y="21590"/>
                    <a:pt x="16796" y="21089"/>
                    <a:pt x="18709" y="20100"/>
                  </a:cubicBezTo>
                  <a:cubicBezTo>
                    <a:pt x="20629" y="19096"/>
                    <a:pt x="21598" y="17716"/>
                    <a:pt x="21598" y="15951"/>
                  </a:cubicBezTo>
                  <a:lnTo>
                    <a:pt x="21600" y="5337"/>
                  </a:lnTo>
                  <a:cubicBezTo>
                    <a:pt x="21600" y="3767"/>
                    <a:pt x="20618" y="2487"/>
                    <a:pt x="18658" y="1495"/>
                  </a:cubicBezTo>
                  <a:cubicBezTo>
                    <a:pt x="16689" y="499"/>
                    <a:pt x="14162" y="0"/>
                    <a:pt x="11086" y="0"/>
                  </a:cubicBezTo>
                  <a:lnTo>
                    <a:pt x="10840" y="1"/>
                  </a:lnTo>
                  <a:lnTo>
                    <a:pt x="10840" y="3567"/>
                  </a:lnTo>
                  <a:cubicBezTo>
                    <a:pt x="11766" y="3576"/>
                    <a:pt x="12525" y="3714"/>
                    <a:pt x="13102" y="3976"/>
                  </a:cubicBezTo>
                  <a:cubicBezTo>
                    <a:pt x="13707" y="4252"/>
                    <a:pt x="14016" y="4615"/>
                    <a:pt x="14016" y="5064"/>
                  </a:cubicBezTo>
                  <a:lnTo>
                    <a:pt x="14016" y="16263"/>
                  </a:lnTo>
                  <a:cubicBezTo>
                    <a:pt x="14016" y="16816"/>
                    <a:pt x="13724" y="17248"/>
                    <a:pt x="13134" y="17563"/>
                  </a:cubicBezTo>
                  <a:cubicBezTo>
                    <a:pt x="12556" y="17866"/>
                    <a:pt x="11792" y="18024"/>
                    <a:pt x="10840" y="18037"/>
                  </a:cubicBezTo>
                  <a:cubicBezTo>
                    <a:pt x="10840" y="18037"/>
                    <a:pt x="10840" y="21599"/>
                    <a:pt x="10840" y="21599"/>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09" name="Shape 209"/>
            <p:cNvSpPr/>
            <p:nvPr/>
          </p:nvSpPr>
          <p:spPr>
            <a:xfrm>
              <a:off x="990600" y="3556000"/>
              <a:ext cx="168846" cy="328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40" y="21600"/>
                  </a:moveTo>
                  <a:lnTo>
                    <a:pt x="10597" y="21600"/>
                  </a:lnTo>
                  <a:cubicBezTo>
                    <a:pt x="7413" y="21584"/>
                    <a:pt x="4852" y="21067"/>
                    <a:pt x="2935" y="20048"/>
                  </a:cubicBezTo>
                  <a:cubicBezTo>
                    <a:pt x="982" y="19016"/>
                    <a:pt x="11" y="17625"/>
                    <a:pt x="11" y="15881"/>
                  </a:cubicBezTo>
                  <a:lnTo>
                    <a:pt x="0" y="5218"/>
                  </a:lnTo>
                  <a:cubicBezTo>
                    <a:pt x="0" y="3628"/>
                    <a:pt x="1009" y="2359"/>
                    <a:pt x="3013" y="1413"/>
                  </a:cubicBezTo>
                  <a:lnTo>
                    <a:pt x="3013" y="1414"/>
                  </a:lnTo>
                  <a:cubicBezTo>
                    <a:pt x="4963" y="497"/>
                    <a:pt x="7574" y="24"/>
                    <a:pt x="10840" y="1"/>
                  </a:cubicBezTo>
                  <a:lnTo>
                    <a:pt x="10840" y="3567"/>
                  </a:lnTo>
                  <a:lnTo>
                    <a:pt x="10725" y="3566"/>
                  </a:lnTo>
                  <a:cubicBezTo>
                    <a:pt x="9816" y="3566"/>
                    <a:pt x="9082" y="3704"/>
                    <a:pt x="8514" y="3976"/>
                  </a:cubicBezTo>
                  <a:cubicBezTo>
                    <a:pt x="7947" y="4252"/>
                    <a:pt x="7662" y="4614"/>
                    <a:pt x="7662" y="5065"/>
                  </a:cubicBezTo>
                  <a:lnTo>
                    <a:pt x="7662" y="16263"/>
                  </a:lnTo>
                  <a:cubicBezTo>
                    <a:pt x="7662" y="16830"/>
                    <a:pt x="7925" y="17268"/>
                    <a:pt x="8458" y="17577"/>
                  </a:cubicBezTo>
                  <a:lnTo>
                    <a:pt x="8458" y="17577"/>
                  </a:lnTo>
                  <a:cubicBezTo>
                    <a:pt x="8990" y="17882"/>
                    <a:pt x="9745" y="18037"/>
                    <a:pt x="10725" y="18038"/>
                  </a:cubicBezTo>
                  <a:lnTo>
                    <a:pt x="10840" y="18037"/>
                  </a:lnTo>
                  <a:cubicBezTo>
                    <a:pt x="10840" y="18037"/>
                    <a:pt x="10840" y="21600"/>
                    <a:pt x="10840" y="21600"/>
                  </a:cubicBezTo>
                  <a:close/>
                  <a:moveTo>
                    <a:pt x="10906" y="21600"/>
                  </a:moveTo>
                  <a:lnTo>
                    <a:pt x="10840" y="21600"/>
                  </a:lnTo>
                  <a:lnTo>
                    <a:pt x="10840" y="18037"/>
                  </a:lnTo>
                  <a:cubicBezTo>
                    <a:pt x="11792" y="18025"/>
                    <a:pt x="12556" y="17867"/>
                    <a:pt x="13134" y="17564"/>
                  </a:cubicBezTo>
                  <a:cubicBezTo>
                    <a:pt x="13724" y="17249"/>
                    <a:pt x="14016" y="16817"/>
                    <a:pt x="14016" y="16263"/>
                  </a:cubicBezTo>
                  <a:lnTo>
                    <a:pt x="14016" y="5065"/>
                  </a:lnTo>
                  <a:cubicBezTo>
                    <a:pt x="14016" y="4615"/>
                    <a:pt x="13707" y="4252"/>
                    <a:pt x="13102" y="3976"/>
                  </a:cubicBezTo>
                  <a:cubicBezTo>
                    <a:pt x="12525" y="3714"/>
                    <a:pt x="11766" y="3577"/>
                    <a:pt x="10840" y="3567"/>
                  </a:cubicBezTo>
                  <a:lnTo>
                    <a:pt x="10840" y="1"/>
                  </a:lnTo>
                  <a:lnTo>
                    <a:pt x="11086" y="0"/>
                  </a:lnTo>
                  <a:cubicBezTo>
                    <a:pt x="14162" y="0"/>
                    <a:pt x="16689" y="499"/>
                    <a:pt x="18658" y="1495"/>
                  </a:cubicBezTo>
                  <a:cubicBezTo>
                    <a:pt x="20618" y="2487"/>
                    <a:pt x="21600" y="3767"/>
                    <a:pt x="21600" y="5337"/>
                  </a:cubicBezTo>
                  <a:lnTo>
                    <a:pt x="21598" y="15952"/>
                  </a:lnTo>
                  <a:cubicBezTo>
                    <a:pt x="21598" y="17717"/>
                    <a:pt x="20629" y="19097"/>
                    <a:pt x="18709" y="20101"/>
                  </a:cubicBezTo>
                  <a:cubicBezTo>
                    <a:pt x="16808" y="21083"/>
                    <a:pt x="14205" y="21584"/>
                    <a:pt x="10906" y="2160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0" name="Shape 210"/>
            <p:cNvSpPr/>
            <p:nvPr/>
          </p:nvSpPr>
          <p:spPr>
            <a:xfrm>
              <a:off x="1206500" y="3568700"/>
              <a:ext cx="165907" cy="317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29" y="0"/>
                  </a:moveTo>
                  <a:lnTo>
                    <a:pt x="14029" y="16162"/>
                  </a:lnTo>
                  <a:cubicBezTo>
                    <a:pt x="13310" y="16629"/>
                    <a:pt x="12538" y="17011"/>
                    <a:pt x="11692" y="17309"/>
                  </a:cubicBezTo>
                  <a:cubicBezTo>
                    <a:pt x="10836" y="17608"/>
                    <a:pt x="10132" y="17759"/>
                    <a:pt x="9578" y="17759"/>
                  </a:cubicBezTo>
                  <a:cubicBezTo>
                    <a:pt x="8865" y="17758"/>
                    <a:pt x="8356" y="17647"/>
                    <a:pt x="8043" y="17419"/>
                  </a:cubicBezTo>
                  <a:cubicBezTo>
                    <a:pt x="7723" y="17195"/>
                    <a:pt x="7562" y="16832"/>
                    <a:pt x="7562" y="16324"/>
                  </a:cubicBezTo>
                  <a:lnTo>
                    <a:pt x="7562" y="0"/>
                  </a:lnTo>
                  <a:lnTo>
                    <a:pt x="0" y="0"/>
                  </a:lnTo>
                  <a:lnTo>
                    <a:pt x="0" y="17799"/>
                  </a:lnTo>
                  <a:cubicBezTo>
                    <a:pt x="0" y="19067"/>
                    <a:pt x="433" y="20017"/>
                    <a:pt x="1318" y="20653"/>
                  </a:cubicBezTo>
                  <a:cubicBezTo>
                    <a:pt x="2211" y="21282"/>
                    <a:pt x="3530" y="21600"/>
                    <a:pt x="5278" y="21600"/>
                  </a:cubicBezTo>
                  <a:cubicBezTo>
                    <a:pt x="6701" y="21600"/>
                    <a:pt x="8162" y="21374"/>
                    <a:pt x="9675" y="20921"/>
                  </a:cubicBezTo>
                  <a:cubicBezTo>
                    <a:pt x="11183" y="20469"/>
                    <a:pt x="12635" y="19807"/>
                    <a:pt x="14029" y="18943"/>
                  </a:cubicBezTo>
                  <a:lnTo>
                    <a:pt x="14029" y="21295"/>
                  </a:lnTo>
                  <a:lnTo>
                    <a:pt x="21600" y="21295"/>
                  </a:lnTo>
                  <a:lnTo>
                    <a:pt x="21600" y="0"/>
                  </a:lnTo>
                  <a:cubicBezTo>
                    <a:pt x="21600" y="0"/>
                    <a:pt x="14029" y="0"/>
                    <a:pt x="14029"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1" name="Shape 211"/>
            <p:cNvSpPr/>
            <p:nvPr/>
          </p:nvSpPr>
          <p:spPr>
            <a:xfrm>
              <a:off x="1206500" y="3568700"/>
              <a:ext cx="165907" cy="317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295"/>
                  </a:lnTo>
                  <a:lnTo>
                    <a:pt x="14029" y="21295"/>
                  </a:lnTo>
                  <a:lnTo>
                    <a:pt x="14029" y="18943"/>
                  </a:lnTo>
                  <a:cubicBezTo>
                    <a:pt x="12635" y="19807"/>
                    <a:pt x="11183" y="20469"/>
                    <a:pt x="9675" y="20921"/>
                  </a:cubicBezTo>
                  <a:cubicBezTo>
                    <a:pt x="8198" y="21363"/>
                    <a:pt x="6769" y="21589"/>
                    <a:pt x="5377" y="21600"/>
                  </a:cubicBezTo>
                  <a:lnTo>
                    <a:pt x="5169" y="21600"/>
                  </a:lnTo>
                  <a:cubicBezTo>
                    <a:pt x="3475" y="21587"/>
                    <a:pt x="2191" y="21270"/>
                    <a:pt x="1318" y="20653"/>
                  </a:cubicBezTo>
                  <a:cubicBezTo>
                    <a:pt x="433" y="20017"/>
                    <a:pt x="0" y="19067"/>
                    <a:pt x="0" y="17799"/>
                  </a:cubicBezTo>
                  <a:lnTo>
                    <a:pt x="0" y="0"/>
                  </a:lnTo>
                  <a:lnTo>
                    <a:pt x="7562" y="0"/>
                  </a:lnTo>
                  <a:lnTo>
                    <a:pt x="7562" y="16324"/>
                  </a:lnTo>
                  <a:cubicBezTo>
                    <a:pt x="7562" y="16832"/>
                    <a:pt x="7723" y="17195"/>
                    <a:pt x="8043" y="17419"/>
                  </a:cubicBezTo>
                  <a:cubicBezTo>
                    <a:pt x="8356" y="17647"/>
                    <a:pt x="8865" y="17758"/>
                    <a:pt x="9578" y="17759"/>
                  </a:cubicBezTo>
                  <a:cubicBezTo>
                    <a:pt x="10132" y="17759"/>
                    <a:pt x="10836" y="17608"/>
                    <a:pt x="11692" y="17309"/>
                  </a:cubicBezTo>
                  <a:cubicBezTo>
                    <a:pt x="12538" y="17011"/>
                    <a:pt x="13310" y="16629"/>
                    <a:pt x="14029" y="16162"/>
                  </a:cubicBezTo>
                  <a:lnTo>
                    <a:pt x="14029" y="0"/>
                  </a:lnTo>
                  <a:cubicBezTo>
                    <a:pt x="14029" y="0"/>
                    <a:pt x="21600" y="0"/>
                    <a:pt x="21600" y="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2" name="Shape 212"/>
            <p:cNvSpPr/>
            <p:nvPr/>
          </p:nvSpPr>
          <p:spPr>
            <a:xfrm>
              <a:off x="711200" y="4064000"/>
              <a:ext cx="804949" cy="432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3" y="5557"/>
                  </a:moveTo>
                  <a:lnTo>
                    <a:pt x="5373" y="5557"/>
                  </a:lnTo>
                  <a:lnTo>
                    <a:pt x="5373" y="18613"/>
                  </a:lnTo>
                  <a:cubicBezTo>
                    <a:pt x="5373" y="18791"/>
                    <a:pt x="5376" y="18960"/>
                    <a:pt x="5383" y="19121"/>
                  </a:cubicBezTo>
                  <a:cubicBezTo>
                    <a:pt x="5383" y="19121"/>
                    <a:pt x="5383" y="5557"/>
                    <a:pt x="5383" y="5557"/>
                  </a:cubicBezTo>
                  <a:close/>
                  <a:moveTo>
                    <a:pt x="5383" y="0"/>
                  </a:moveTo>
                  <a:lnTo>
                    <a:pt x="5383" y="3076"/>
                  </a:lnTo>
                  <a:lnTo>
                    <a:pt x="3575" y="3076"/>
                  </a:lnTo>
                  <a:lnTo>
                    <a:pt x="3575" y="21179"/>
                  </a:lnTo>
                  <a:lnTo>
                    <a:pt x="1818" y="21179"/>
                  </a:lnTo>
                  <a:lnTo>
                    <a:pt x="1818" y="3076"/>
                  </a:lnTo>
                  <a:lnTo>
                    <a:pt x="0" y="3076"/>
                  </a:lnTo>
                  <a:lnTo>
                    <a:pt x="0" y="0"/>
                  </a:lnTo>
                  <a:lnTo>
                    <a:pt x="5383" y="0"/>
                  </a:lnTo>
                  <a:cubicBezTo>
                    <a:pt x="5383" y="0"/>
                    <a:pt x="5383" y="0"/>
                    <a:pt x="5383" y="0"/>
                  </a:cubicBezTo>
                  <a:close/>
                  <a:moveTo>
                    <a:pt x="5383" y="3076"/>
                  </a:moveTo>
                  <a:lnTo>
                    <a:pt x="5383" y="0"/>
                  </a:lnTo>
                  <a:lnTo>
                    <a:pt x="5393" y="0"/>
                  </a:lnTo>
                  <a:lnTo>
                    <a:pt x="5393" y="3076"/>
                  </a:lnTo>
                  <a:cubicBezTo>
                    <a:pt x="5393" y="3076"/>
                    <a:pt x="5383" y="3076"/>
                    <a:pt x="5383" y="3076"/>
                  </a:cubicBezTo>
                  <a:close/>
                  <a:moveTo>
                    <a:pt x="5383" y="19121"/>
                  </a:moveTo>
                  <a:lnTo>
                    <a:pt x="5383" y="5557"/>
                  </a:lnTo>
                  <a:lnTo>
                    <a:pt x="6933" y="5557"/>
                  </a:lnTo>
                  <a:lnTo>
                    <a:pt x="6933" y="17531"/>
                  </a:lnTo>
                  <a:cubicBezTo>
                    <a:pt x="6933" y="17899"/>
                    <a:pt x="6965" y="18168"/>
                    <a:pt x="7032" y="18334"/>
                  </a:cubicBezTo>
                  <a:cubicBezTo>
                    <a:pt x="7097" y="18501"/>
                    <a:pt x="7203" y="18584"/>
                    <a:pt x="7349" y="18584"/>
                  </a:cubicBezTo>
                  <a:cubicBezTo>
                    <a:pt x="7461" y="18584"/>
                    <a:pt x="7607" y="18475"/>
                    <a:pt x="7783" y="18253"/>
                  </a:cubicBezTo>
                  <a:cubicBezTo>
                    <a:pt x="7960" y="18036"/>
                    <a:pt x="8120" y="17756"/>
                    <a:pt x="8265" y="17414"/>
                  </a:cubicBezTo>
                  <a:lnTo>
                    <a:pt x="8265" y="5557"/>
                  </a:lnTo>
                  <a:lnTo>
                    <a:pt x="9825" y="5557"/>
                  </a:lnTo>
                  <a:lnTo>
                    <a:pt x="9825" y="21179"/>
                  </a:lnTo>
                  <a:lnTo>
                    <a:pt x="8265" y="21179"/>
                  </a:lnTo>
                  <a:lnTo>
                    <a:pt x="8265" y="19452"/>
                  </a:lnTo>
                  <a:cubicBezTo>
                    <a:pt x="7978" y="20090"/>
                    <a:pt x="7679" y="20574"/>
                    <a:pt x="7369" y="20906"/>
                  </a:cubicBezTo>
                  <a:cubicBezTo>
                    <a:pt x="7057" y="21236"/>
                    <a:pt x="6754" y="21402"/>
                    <a:pt x="6462" y="21402"/>
                  </a:cubicBezTo>
                  <a:cubicBezTo>
                    <a:pt x="6102" y="21402"/>
                    <a:pt x="5831" y="21170"/>
                    <a:pt x="5647" y="20706"/>
                  </a:cubicBezTo>
                  <a:cubicBezTo>
                    <a:pt x="5498" y="20330"/>
                    <a:pt x="5411" y="19802"/>
                    <a:pt x="5383" y="19121"/>
                  </a:cubicBezTo>
                  <a:cubicBezTo>
                    <a:pt x="5383" y="19121"/>
                    <a:pt x="5383" y="19121"/>
                    <a:pt x="5383" y="19121"/>
                  </a:cubicBezTo>
                  <a:close/>
                  <a:moveTo>
                    <a:pt x="13575" y="5751"/>
                  </a:moveTo>
                  <a:lnTo>
                    <a:pt x="13575" y="7838"/>
                  </a:lnTo>
                  <a:cubicBezTo>
                    <a:pt x="13463" y="7839"/>
                    <a:pt x="13354" y="7893"/>
                    <a:pt x="13246" y="7994"/>
                  </a:cubicBezTo>
                  <a:cubicBezTo>
                    <a:pt x="13137" y="8097"/>
                    <a:pt x="13030" y="8252"/>
                    <a:pt x="12924" y="8469"/>
                  </a:cubicBezTo>
                  <a:lnTo>
                    <a:pt x="12924" y="18202"/>
                  </a:lnTo>
                  <a:cubicBezTo>
                    <a:pt x="13052" y="18456"/>
                    <a:pt x="13175" y="18641"/>
                    <a:pt x="13294" y="18751"/>
                  </a:cubicBezTo>
                  <a:cubicBezTo>
                    <a:pt x="13384" y="18837"/>
                    <a:pt x="13478" y="18890"/>
                    <a:pt x="13575" y="18911"/>
                  </a:cubicBezTo>
                  <a:lnTo>
                    <a:pt x="13575" y="21018"/>
                  </a:lnTo>
                  <a:cubicBezTo>
                    <a:pt x="13342" y="20789"/>
                    <a:pt x="13125" y="20444"/>
                    <a:pt x="12924" y="19978"/>
                  </a:cubicBezTo>
                  <a:lnTo>
                    <a:pt x="12924" y="21179"/>
                  </a:lnTo>
                  <a:lnTo>
                    <a:pt x="11349" y="21179"/>
                  </a:lnTo>
                  <a:lnTo>
                    <a:pt x="11349" y="0"/>
                  </a:lnTo>
                  <a:lnTo>
                    <a:pt x="12924" y="0"/>
                  </a:lnTo>
                  <a:lnTo>
                    <a:pt x="12924" y="6818"/>
                  </a:lnTo>
                  <a:cubicBezTo>
                    <a:pt x="13130" y="6353"/>
                    <a:pt x="13347" y="5997"/>
                    <a:pt x="13575" y="5751"/>
                  </a:cubicBezTo>
                  <a:cubicBezTo>
                    <a:pt x="13575" y="5751"/>
                    <a:pt x="13575" y="5751"/>
                    <a:pt x="13575" y="5751"/>
                  </a:cubicBezTo>
                  <a:close/>
                  <a:moveTo>
                    <a:pt x="13575" y="21018"/>
                  </a:moveTo>
                  <a:lnTo>
                    <a:pt x="13575" y="18911"/>
                  </a:lnTo>
                  <a:cubicBezTo>
                    <a:pt x="13607" y="18918"/>
                    <a:pt x="13638" y="18921"/>
                    <a:pt x="13670" y="18921"/>
                  </a:cubicBezTo>
                  <a:cubicBezTo>
                    <a:pt x="13860" y="18921"/>
                    <a:pt x="14003" y="18812"/>
                    <a:pt x="14091" y="18594"/>
                  </a:cubicBezTo>
                  <a:cubicBezTo>
                    <a:pt x="14182" y="18374"/>
                    <a:pt x="14227" y="18014"/>
                    <a:pt x="14227" y="17514"/>
                  </a:cubicBezTo>
                  <a:lnTo>
                    <a:pt x="14227" y="9451"/>
                  </a:lnTo>
                  <a:cubicBezTo>
                    <a:pt x="14227" y="8923"/>
                    <a:pt x="14172" y="8524"/>
                    <a:pt x="14059" y="8248"/>
                  </a:cubicBezTo>
                  <a:cubicBezTo>
                    <a:pt x="13947" y="7976"/>
                    <a:pt x="13786" y="7838"/>
                    <a:pt x="13577" y="7838"/>
                  </a:cubicBezTo>
                  <a:lnTo>
                    <a:pt x="13575" y="7838"/>
                  </a:lnTo>
                  <a:lnTo>
                    <a:pt x="13575" y="5751"/>
                  </a:lnTo>
                  <a:lnTo>
                    <a:pt x="13593" y="5732"/>
                  </a:lnTo>
                  <a:cubicBezTo>
                    <a:pt x="13830" y="5482"/>
                    <a:pt x="14069" y="5359"/>
                    <a:pt x="14312" y="5359"/>
                  </a:cubicBezTo>
                  <a:lnTo>
                    <a:pt x="14312" y="5360"/>
                  </a:lnTo>
                  <a:cubicBezTo>
                    <a:pt x="14805" y="5360"/>
                    <a:pt x="15183" y="5692"/>
                    <a:pt x="15443" y="6359"/>
                  </a:cubicBezTo>
                  <a:cubicBezTo>
                    <a:pt x="15702" y="7027"/>
                    <a:pt x="15833" y="7998"/>
                    <a:pt x="15833" y="9273"/>
                  </a:cubicBezTo>
                  <a:lnTo>
                    <a:pt x="15833" y="17942"/>
                  </a:lnTo>
                  <a:cubicBezTo>
                    <a:pt x="15833" y="19051"/>
                    <a:pt x="15711" y="19901"/>
                    <a:pt x="15467" y="20491"/>
                  </a:cubicBezTo>
                  <a:cubicBezTo>
                    <a:pt x="15221" y="21083"/>
                    <a:pt x="14869" y="21376"/>
                    <a:pt x="14406" y="21376"/>
                  </a:cubicBezTo>
                  <a:cubicBezTo>
                    <a:pt x="14101" y="21376"/>
                    <a:pt x="13830" y="21262"/>
                    <a:pt x="13589" y="21030"/>
                  </a:cubicBezTo>
                  <a:cubicBezTo>
                    <a:pt x="13589" y="21030"/>
                    <a:pt x="13575" y="21018"/>
                    <a:pt x="13575" y="21018"/>
                  </a:cubicBezTo>
                  <a:close/>
                  <a:moveTo>
                    <a:pt x="18616" y="9726"/>
                  </a:moveTo>
                  <a:cubicBezTo>
                    <a:pt x="18616" y="9071"/>
                    <a:pt x="18671" y="8604"/>
                    <a:pt x="18779" y="8319"/>
                  </a:cubicBezTo>
                  <a:cubicBezTo>
                    <a:pt x="18885" y="8041"/>
                    <a:pt x="19061" y="7899"/>
                    <a:pt x="19305" y="7897"/>
                  </a:cubicBezTo>
                  <a:lnTo>
                    <a:pt x="19305" y="5164"/>
                  </a:lnTo>
                  <a:cubicBezTo>
                    <a:pt x="18641" y="5194"/>
                    <a:pt x="18097" y="5617"/>
                    <a:pt x="17671" y="6442"/>
                  </a:cubicBezTo>
                  <a:cubicBezTo>
                    <a:pt x="17230" y="7294"/>
                    <a:pt x="17009" y="8398"/>
                    <a:pt x="17009" y="9756"/>
                  </a:cubicBezTo>
                  <a:lnTo>
                    <a:pt x="17009" y="16769"/>
                  </a:lnTo>
                  <a:cubicBezTo>
                    <a:pt x="17009" y="18272"/>
                    <a:pt x="17211" y="19452"/>
                    <a:pt x="17612" y="20313"/>
                  </a:cubicBezTo>
                  <a:cubicBezTo>
                    <a:pt x="18014" y="21170"/>
                    <a:pt x="18563" y="21600"/>
                    <a:pt x="19262" y="21600"/>
                  </a:cubicBezTo>
                  <a:lnTo>
                    <a:pt x="19305" y="21599"/>
                  </a:lnTo>
                  <a:lnTo>
                    <a:pt x="19305" y="18864"/>
                  </a:lnTo>
                  <a:lnTo>
                    <a:pt x="19296" y="18864"/>
                  </a:lnTo>
                  <a:cubicBezTo>
                    <a:pt x="19049" y="18864"/>
                    <a:pt x="18873" y="18706"/>
                    <a:pt x="18770" y="18389"/>
                  </a:cubicBezTo>
                  <a:cubicBezTo>
                    <a:pt x="18666" y="18071"/>
                    <a:pt x="18616" y="17502"/>
                    <a:pt x="18616" y="16682"/>
                  </a:cubicBezTo>
                  <a:lnTo>
                    <a:pt x="18616" y="13732"/>
                  </a:lnTo>
                  <a:lnTo>
                    <a:pt x="19305" y="13732"/>
                  </a:lnTo>
                  <a:lnTo>
                    <a:pt x="19305" y="11308"/>
                  </a:lnTo>
                  <a:lnTo>
                    <a:pt x="18616" y="11308"/>
                  </a:lnTo>
                  <a:lnTo>
                    <a:pt x="18616" y="9726"/>
                  </a:lnTo>
                  <a:cubicBezTo>
                    <a:pt x="18616" y="9726"/>
                    <a:pt x="18616" y="9726"/>
                    <a:pt x="18616" y="9726"/>
                  </a:cubicBezTo>
                  <a:close/>
                  <a:moveTo>
                    <a:pt x="19305" y="21599"/>
                  </a:moveTo>
                  <a:lnTo>
                    <a:pt x="19305" y="18864"/>
                  </a:lnTo>
                  <a:cubicBezTo>
                    <a:pt x="19560" y="18861"/>
                    <a:pt x="19739" y="18726"/>
                    <a:pt x="19840" y="18461"/>
                  </a:cubicBezTo>
                  <a:cubicBezTo>
                    <a:pt x="19944" y="18192"/>
                    <a:pt x="19994" y="17602"/>
                    <a:pt x="19994" y="16681"/>
                  </a:cubicBezTo>
                  <a:lnTo>
                    <a:pt x="19994" y="15594"/>
                  </a:lnTo>
                  <a:lnTo>
                    <a:pt x="21600" y="15594"/>
                  </a:lnTo>
                  <a:lnTo>
                    <a:pt x="21600" y="16769"/>
                  </a:lnTo>
                  <a:cubicBezTo>
                    <a:pt x="21600" y="18370"/>
                    <a:pt x="21405" y="19575"/>
                    <a:pt x="21014" y="20386"/>
                  </a:cubicBezTo>
                  <a:cubicBezTo>
                    <a:pt x="20630" y="21181"/>
                    <a:pt x="20060" y="21585"/>
                    <a:pt x="19305" y="21599"/>
                  </a:cubicBezTo>
                  <a:close/>
                  <a:moveTo>
                    <a:pt x="19305" y="7897"/>
                  </a:moveTo>
                  <a:lnTo>
                    <a:pt x="19313" y="7897"/>
                  </a:lnTo>
                  <a:cubicBezTo>
                    <a:pt x="19553" y="7896"/>
                    <a:pt x="19722" y="8038"/>
                    <a:pt x="19832" y="8319"/>
                  </a:cubicBezTo>
                  <a:cubicBezTo>
                    <a:pt x="19940" y="8603"/>
                    <a:pt x="19994" y="9071"/>
                    <a:pt x="19994" y="9727"/>
                  </a:cubicBezTo>
                  <a:lnTo>
                    <a:pt x="19994" y="11308"/>
                  </a:lnTo>
                  <a:lnTo>
                    <a:pt x="19305" y="11308"/>
                  </a:lnTo>
                  <a:lnTo>
                    <a:pt x="19305" y="13732"/>
                  </a:lnTo>
                  <a:lnTo>
                    <a:pt x="21600" y="13732"/>
                  </a:lnTo>
                  <a:lnTo>
                    <a:pt x="21600" y="9756"/>
                  </a:lnTo>
                  <a:cubicBezTo>
                    <a:pt x="21600" y="8272"/>
                    <a:pt x="21410" y="7137"/>
                    <a:pt x="21026" y="6347"/>
                  </a:cubicBezTo>
                  <a:cubicBezTo>
                    <a:pt x="20642" y="5557"/>
                    <a:pt x="20093" y="5163"/>
                    <a:pt x="19379" y="5163"/>
                  </a:cubicBezTo>
                  <a:cubicBezTo>
                    <a:pt x="19355" y="5163"/>
                    <a:pt x="19330" y="5163"/>
                    <a:pt x="19305" y="5164"/>
                  </a:cubicBezTo>
                  <a:lnTo>
                    <a:pt x="19305" y="7897"/>
                  </a:lnTo>
                  <a:cubicBezTo>
                    <a:pt x="19305" y="7897"/>
                    <a:pt x="19305" y="7897"/>
                    <a:pt x="19305" y="7897"/>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3" name="Shape 213"/>
            <p:cNvSpPr/>
            <p:nvPr/>
          </p:nvSpPr>
          <p:spPr>
            <a:xfrm>
              <a:off x="1282700" y="4292600"/>
              <a:ext cx="1317453" cy="1317458"/>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52F6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4" name="Shape 214"/>
            <p:cNvSpPr/>
            <p:nvPr/>
          </p:nvSpPr>
          <p:spPr>
            <a:xfrm>
              <a:off x="1587500" y="4597400"/>
              <a:ext cx="716707" cy="719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5" y="15985"/>
                  </a:moveTo>
                  <a:lnTo>
                    <a:pt x="6931" y="15985"/>
                  </a:lnTo>
                  <a:cubicBezTo>
                    <a:pt x="6206" y="15985"/>
                    <a:pt x="5621" y="15393"/>
                    <a:pt x="5621" y="14686"/>
                  </a:cubicBezTo>
                  <a:cubicBezTo>
                    <a:pt x="5621" y="13971"/>
                    <a:pt x="6206" y="13388"/>
                    <a:pt x="6931" y="13388"/>
                  </a:cubicBezTo>
                  <a:lnTo>
                    <a:pt x="10785" y="13388"/>
                  </a:lnTo>
                  <a:lnTo>
                    <a:pt x="10785" y="8183"/>
                  </a:lnTo>
                  <a:cubicBezTo>
                    <a:pt x="10766" y="8184"/>
                    <a:pt x="10746" y="8184"/>
                    <a:pt x="10727" y="8184"/>
                  </a:cubicBezTo>
                  <a:lnTo>
                    <a:pt x="6931" y="8184"/>
                  </a:lnTo>
                  <a:cubicBezTo>
                    <a:pt x="6206" y="8184"/>
                    <a:pt x="5621" y="7592"/>
                    <a:pt x="5621" y="6877"/>
                  </a:cubicBezTo>
                  <a:cubicBezTo>
                    <a:pt x="5621" y="6163"/>
                    <a:pt x="6206" y="5578"/>
                    <a:pt x="6931" y="5578"/>
                  </a:cubicBezTo>
                  <a:lnTo>
                    <a:pt x="10727" y="5578"/>
                  </a:lnTo>
                  <a:cubicBezTo>
                    <a:pt x="10747" y="5578"/>
                    <a:pt x="10766" y="5578"/>
                    <a:pt x="10785" y="5579"/>
                  </a:cubicBezTo>
                  <a:lnTo>
                    <a:pt x="10785" y="0"/>
                  </a:lnTo>
                  <a:lnTo>
                    <a:pt x="6845" y="0"/>
                  </a:lnTo>
                  <a:cubicBezTo>
                    <a:pt x="3078" y="0"/>
                    <a:pt x="0" y="3074"/>
                    <a:pt x="0" y="6828"/>
                  </a:cubicBezTo>
                  <a:lnTo>
                    <a:pt x="0" y="14789"/>
                  </a:lnTo>
                  <a:cubicBezTo>
                    <a:pt x="0" y="18533"/>
                    <a:pt x="3078" y="21600"/>
                    <a:pt x="6844" y="21600"/>
                  </a:cubicBezTo>
                  <a:lnTo>
                    <a:pt x="10785" y="21600"/>
                  </a:lnTo>
                  <a:cubicBezTo>
                    <a:pt x="10785" y="21600"/>
                    <a:pt x="10785" y="15985"/>
                    <a:pt x="10785" y="15985"/>
                  </a:cubicBezTo>
                  <a:close/>
                  <a:moveTo>
                    <a:pt x="14646" y="15985"/>
                  </a:moveTo>
                  <a:lnTo>
                    <a:pt x="10785" y="15985"/>
                  </a:lnTo>
                  <a:lnTo>
                    <a:pt x="10785" y="21600"/>
                  </a:lnTo>
                  <a:lnTo>
                    <a:pt x="14711" y="21600"/>
                  </a:lnTo>
                  <a:cubicBezTo>
                    <a:pt x="18478" y="21600"/>
                    <a:pt x="21535" y="18533"/>
                    <a:pt x="21556" y="14789"/>
                  </a:cubicBezTo>
                  <a:lnTo>
                    <a:pt x="21600" y="9273"/>
                  </a:lnTo>
                  <a:lnTo>
                    <a:pt x="21535" y="8969"/>
                  </a:lnTo>
                  <a:lnTo>
                    <a:pt x="21353" y="8596"/>
                  </a:lnTo>
                  <a:lnTo>
                    <a:pt x="21049" y="8357"/>
                  </a:lnTo>
                  <a:cubicBezTo>
                    <a:pt x="20651" y="8046"/>
                    <a:pt x="18638" y="8379"/>
                    <a:pt x="18093" y="7888"/>
                  </a:cubicBezTo>
                  <a:cubicBezTo>
                    <a:pt x="17709" y="7533"/>
                    <a:pt x="17653" y="6898"/>
                    <a:pt x="17536" y="6040"/>
                  </a:cubicBezTo>
                  <a:cubicBezTo>
                    <a:pt x="17319" y="4372"/>
                    <a:pt x="17182" y="4286"/>
                    <a:pt x="16920" y="3723"/>
                  </a:cubicBezTo>
                  <a:cubicBezTo>
                    <a:pt x="15972" y="1718"/>
                    <a:pt x="13400" y="209"/>
                    <a:pt x="11632" y="0"/>
                  </a:cubicBezTo>
                  <a:lnTo>
                    <a:pt x="10785" y="0"/>
                  </a:lnTo>
                  <a:lnTo>
                    <a:pt x="10785" y="5579"/>
                  </a:lnTo>
                  <a:cubicBezTo>
                    <a:pt x="11483" y="5609"/>
                    <a:pt x="12038" y="6182"/>
                    <a:pt x="12038" y="6877"/>
                  </a:cubicBezTo>
                  <a:cubicBezTo>
                    <a:pt x="12038" y="7572"/>
                    <a:pt x="11483" y="8152"/>
                    <a:pt x="10785" y="8183"/>
                  </a:cubicBezTo>
                  <a:lnTo>
                    <a:pt x="10785" y="13388"/>
                  </a:lnTo>
                  <a:lnTo>
                    <a:pt x="14646" y="13387"/>
                  </a:lnTo>
                  <a:cubicBezTo>
                    <a:pt x="15363" y="13387"/>
                    <a:pt x="15949" y="13971"/>
                    <a:pt x="15949" y="14686"/>
                  </a:cubicBezTo>
                  <a:cubicBezTo>
                    <a:pt x="15949" y="15393"/>
                    <a:pt x="15363" y="15985"/>
                    <a:pt x="14646" y="15985"/>
                  </a:cubicBezTo>
                  <a:cubicBezTo>
                    <a:pt x="14646" y="15985"/>
                    <a:pt x="14646" y="15985"/>
                    <a:pt x="14646" y="15985"/>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5" name="Shape 215"/>
            <p:cNvSpPr/>
            <p:nvPr/>
          </p:nvSpPr>
          <p:spPr>
            <a:xfrm>
              <a:off x="3886199" y="1269999"/>
              <a:ext cx="1915841" cy="1915845"/>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655A7C"/>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6" name="Shape 216"/>
            <p:cNvSpPr/>
            <p:nvPr/>
          </p:nvSpPr>
          <p:spPr>
            <a:xfrm>
              <a:off x="4203700" y="1714500"/>
              <a:ext cx="1278706" cy="1039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556"/>
                  </a:moveTo>
                  <a:cubicBezTo>
                    <a:pt x="20805" y="2991"/>
                    <a:pt x="19951" y="3284"/>
                    <a:pt x="19055" y="3415"/>
                  </a:cubicBezTo>
                  <a:cubicBezTo>
                    <a:pt x="19970" y="2740"/>
                    <a:pt x="20673" y="1672"/>
                    <a:pt x="21004" y="399"/>
                  </a:cubicBezTo>
                  <a:cubicBezTo>
                    <a:pt x="20147" y="1023"/>
                    <a:pt x="19199" y="1477"/>
                    <a:pt x="18189" y="1722"/>
                  </a:cubicBezTo>
                  <a:cubicBezTo>
                    <a:pt x="17381" y="662"/>
                    <a:pt x="16229" y="0"/>
                    <a:pt x="14954" y="0"/>
                  </a:cubicBezTo>
                  <a:cubicBezTo>
                    <a:pt x="12507" y="0"/>
                    <a:pt x="10523" y="2442"/>
                    <a:pt x="10523" y="5453"/>
                  </a:cubicBezTo>
                  <a:cubicBezTo>
                    <a:pt x="10523" y="5880"/>
                    <a:pt x="10562" y="6296"/>
                    <a:pt x="10638" y="6695"/>
                  </a:cubicBezTo>
                  <a:cubicBezTo>
                    <a:pt x="6955" y="6468"/>
                    <a:pt x="3689" y="4297"/>
                    <a:pt x="1504" y="998"/>
                  </a:cubicBezTo>
                  <a:cubicBezTo>
                    <a:pt x="1122" y="1803"/>
                    <a:pt x="904" y="2740"/>
                    <a:pt x="904" y="3739"/>
                  </a:cubicBezTo>
                  <a:cubicBezTo>
                    <a:pt x="904" y="5631"/>
                    <a:pt x="1686" y="7300"/>
                    <a:pt x="2875" y="8278"/>
                  </a:cubicBezTo>
                  <a:cubicBezTo>
                    <a:pt x="2149" y="8250"/>
                    <a:pt x="1465" y="8005"/>
                    <a:pt x="868" y="7596"/>
                  </a:cubicBezTo>
                  <a:lnTo>
                    <a:pt x="868" y="7665"/>
                  </a:lnTo>
                  <a:cubicBezTo>
                    <a:pt x="868" y="10306"/>
                    <a:pt x="2395" y="12510"/>
                    <a:pt x="4422" y="13012"/>
                  </a:cubicBezTo>
                  <a:cubicBezTo>
                    <a:pt x="4050" y="13136"/>
                    <a:pt x="3659" y="13203"/>
                    <a:pt x="3255" y="13203"/>
                  </a:cubicBezTo>
                  <a:cubicBezTo>
                    <a:pt x="2969" y="13203"/>
                    <a:pt x="2691" y="13169"/>
                    <a:pt x="2421" y="13105"/>
                  </a:cubicBezTo>
                  <a:cubicBezTo>
                    <a:pt x="2985" y="15271"/>
                    <a:pt x="4621" y="16848"/>
                    <a:pt x="6561" y="16892"/>
                  </a:cubicBezTo>
                  <a:cubicBezTo>
                    <a:pt x="5044" y="18354"/>
                    <a:pt x="3133" y="19226"/>
                    <a:pt x="1057" y="19226"/>
                  </a:cubicBezTo>
                  <a:cubicBezTo>
                    <a:pt x="699" y="19226"/>
                    <a:pt x="346" y="19200"/>
                    <a:pt x="0" y="19150"/>
                  </a:cubicBezTo>
                  <a:cubicBezTo>
                    <a:pt x="1961" y="20697"/>
                    <a:pt x="4290" y="21600"/>
                    <a:pt x="6793" y="21600"/>
                  </a:cubicBezTo>
                  <a:cubicBezTo>
                    <a:pt x="14944" y="21600"/>
                    <a:pt x="19401" y="13291"/>
                    <a:pt x="19401" y="6085"/>
                  </a:cubicBezTo>
                  <a:cubicBezTo>
                    <a:pt x="19401" y="5848"/>
                    <a:pt x="19397" y="5613"/>
                    <a:pt x="19389" y="5380"/>
                  </a:cubicBezTo>
                  <a:cubicBezTo>
                    <a:pt x="20255" y="4611"/>
                    <a:pt x="21006" y="3651"/>
                    <a:pt x="21600" y="2556"/>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7" name="Shape 217"/>
            <p:cNvSpPr/>
            <p:nvPr/>
          </p:nvSpPr>
          <p:spPr>
            <a:xfrm>
              <a:off x="1549399" y="25399"/>
              <a:ext cx="1780972" cy="1780971"/>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2654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8" name="Shape 218"/>
            <p:cNvSpPr/>
            <p:nvPr/>
          </p:nvSpPr>
          <p:spPr>
            <a:xfrm>
              <a:off x="1955800" y="431800"/>
              <a:ext cx="867177" cy="888011"/>
            </a:xfrm>
            <a:custGeom>
              <a:avLst/>
              <a:gdLst/>
              <a:ahLst/>
              <a:cxnLst>
                <a:cxn ang="0">
                  <a:pos x="wd2" y="hd2"/>
                </a:cxn>
                <a:cxn ang="5400000">
                  <a:pos x="wd2" y="hd2"/>
                </a:cxn>
                <a:cxn ang="10800000">
                  <a:pos x="wd2" y="hd2"/>
                </a:cxn>
                <a:cxn ang="16200000">
                  <a:pos x="wd2" y="hd2"/>
                </a:cxn>
              </a:cxnLst>
              <a:rect l="0" t="0" r="r" b="b"/>
              <a:pathLst>
                <a:path w="21197" h="21081" fill="norm" stroke="1" extrusionOk="0">
                  <a:moveTo>
                    <a:pt x="20903" y="14720"/>
                  </a:moveTo>
                  <a:lnTo>
                    <a:pt x="16621" y="10561"/>
                  </a:lnTo>
                  <a:cubicBezTo>
                    <a:pt x="16230" y="10181"/>
                    <a:pt x="15912" y="9865"/>
                    <a:pt x="15912" y="9855"/>
                  </a:cubicBezTo>
                  <a:cubicBezTo>
                    <a:pt x="15912" y="9845"/>
                    <a:pt x="14181" y="6684"/>
                    <a:pt x="11647" y="5069"/>
                  </a:cubicBezTo>
                  <a:cubicBezTo>
                    <a:pt x="9113" y="3454"/>
                    <a:pt x="9826" y="2267"/>
                    <a:pt x="9826" y="959"/>
                  </a:cubicBezTo>
                  <a:cubicBezTo>
                    <a:pt x="9826" y="-142"/>
                    <a:pt x="8420" y="-424"/>
                    <a:pt x="7457" y="801"/>
                  </a:cubicBezTo>
                  <a:cubicBezTo>
                    <a:pt x="7121" y="1229"/>
                    <a:pt x="6791" y="2058"/>
                    <a:pt x="6725" y="2592"/>
                  </a:cubicBezTo>
                  <a:cubicBezTo>
                    <a:pt x="6525" y="4215"/>
                    <a:pt x="7617" y="5176"/>
                    <a:pt x="8019" y="5762"/>
                  </a:cubicBezTo>
                  <a:cubicBezTo>
                    <a:pt x="8292" y="6158"/>
                    <a:pt x="8448" y="6892"/>
                    <a:pt x="8165" y="7805"/>
                  </a:cubicBezTo>
                  <a:lnTo>
                    <a:pt x="1673" y="7805"/>
                  </a:lnTo>
                  <a:cubicBezTo>
                    <a:pt x="389" y="7805"/>
                    <a:pt x="-305" y="8765"/>
                    <a:pt x="130" y="9938"/>
                  </a:cubicBezTo>
                  <a:lnTo>
                    <a:pt x="3434" y="18842"/>
                  </a:lnTo>
                  <a:cubicBezTo>
                    <a:pt x="3620" y="19346"/>
                    <a:pt x="4224" y="19758"/>
                    <a:pt x="4776" y="19758"/>
                  </a:cubicBezTo>
                  <a:lnTo>
                    <a:pt x="12577" y="19758"/>
                  </a:lnTo>
                  <a:cubicBezTo>
                    <a:pt x="13128" y="19758"/>
                    <a:pt x="13899" y="20068"/>
                    <a:pt x="14288" y="20447"/>
                  </a:cubicBezTo>
                  <a:lnTo>
                    <a:pt x="14648" y="20796"/>
                  </a:lnTo>
                  <a:cubicBezTo>
                    <a:pt x="15039" y="21176"/>
                    <a:pt x="15674" y="21176"/>
                    <a:pt x="16066" y="20796"/>
                  </a:cubicBezTo>
                  <a:lnTo>
                    <a:pt x="20903" y="16097"/>
                  </a:lnTo>
                  <a:cubicBezTo>
                    <a:pt x="21295" y="15717"/>
                    <a:pt x="21295" y="15101"/>
                    <a:pt x="20903" y="1472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19" name="Shape 219"/>
            <p:cNvSpPr/>
            <p:nvPr/>
          </p:nvSpPr>
          <p:spPr>
            <a:xfrm>
              <a:off x="2628900" y="1117600"/>
              <a:ext cx="288355" cy="288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25" y="21600"/>
                  </a:moveTo>
                  <a:lnTo>
                    <a:pt x="0" y="17577"/>
                  </a:lnTo>
                  <a:lnTo>
                    <a:pt x="17575" y="0"/>
                  </a:lnTo>
                  <a:lnTo>
                    <a:pt x="21600" y="4023"/>
                  </a:lnTo>
                  <a:cubicBezTo>
                    <a:pt x="21600" y="4023"/>
                    <a:pt x="4025" y="21600"/>
                    <a:pt x="4025"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0" name="Shape 220"/>
            <p:cNvSpPr/>
            <p:nvPr/>
          </p:nvSpPr>
          <p:spPr>
            <a:xfrm>
              <a:off x="482600" y="825500"/>
              <a:ext cx="1635474" cy="1635476"/>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1" name="Shape 221"/>
            <p:cNvSpPr/>
            <p:nvPr/>
          </p:nvSpPr>
          <p:spPr>
            <a:xfrm>
              <a:off x="469900" y="1308100"/>
              <a:ext cx="465323" cy="1070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8" y="0"/>
                  </a:moveTo>
                  <a:lnTo>
                    <a:pt x="3573" y="0"/>
                  </a:lnTo>
                  <a:lnTo>
                    <a:pt x="21600" y="21600"/>
                  </a:lnTo>
                  <a:lnTo>
                    <a:pt x="21438" y="21600"/>
                  </a:lnTo>
                  <a:cubicBezTo>
                    <a:pt x="13967" y="20094"/>
                    <a:pt x="8066" y="17553"/>
                    <a:pt x="3735" y="13976"/>
                  </a:cubicBezTo>
                  <a:cubicBezTo>
                    <a:pt x="1245" y="11529"/>
                    <a:pt x="0" y="9105"/>
                    <a:pt x="0" y="6706"/>
                  </a:cubicBezTo>
                  <a:cubicBezTo>
                    <a:pt x="0" y="4541"/>
                    <a:pt x="1082" y="2305"/>
                    <a:pt x="3248" y="0"/>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2" name="Shape 222"/>
            <p:cNvSpPr/>
            <p:nvPr/>
          </p:nvSpPr>
          <p:spPr>
            <a:xfrm>
              <a:off x="609600" y="825500"/>
              <a:ext cx="1238524" cy="1325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59" y="0"/>
                  </a:moveTo>
                  <a:cubicBezTo>
                    <a:pt x="15580" y="0"/>
                    <a:pt x="18793" y="1178"/>
                    <a:pt x="21600" y="3533"/>
                  </a:cubicBezTo>
                  <a:lnTo>
                    <a:pt x="21600" y="3590"/>
                  </a:lnTo>
                  <a:lnTo>
                    <a:pt x="21417" y="3533"/>
                  </a:lnTo>
                  <a:cubicBezTo>
                    <a:pt x="20278" y="3533"/>
                    <a:pt x="19485" y="4179"/>
                    <a:pt x="19037" y="5471"/>
                  </a:cubicBezTo>
                  <a:lnTo>
                    <a:pt x="19037" y="5984"/>
                  </a:lnTo>
                  <a:cubicBezTo>
                    <a:pt x="19037" y="6744"/>
                    <a:pt x="19607" y="7922"/>
                    <a:pt x="20746" y="9518"/>
                  </a:cubicBezTo>
                  <a:cubicBezTo>
                    <a:pt x="21315" y="10543"/>
                    <a:pt x="21600" y="11645"/>
                    <a:pt x="21600" y="12823"/>
                  </a:cubicBezTo>
                  <a:cubicBezTo>
                    <a:pt x="21600" y="13811"/>
                    <a:pt x="21091" y="15654"/>
                    <a:pt x="20075" y="18351"/>
                  </a:cubicBezTo>
                  <a:lnTo>
                    <a:pt x="19098" y="21486"/>
                  </a:lnTo>
                  <a:cubicBezTo>
                    <a:pt x="19017" y="21486"/>
                    <a:pt x="18488" y="20061"/>
                    <a:pt x="17512" y="17211"/>
                  </a:cubicBezTo>
                  <a:lnTo>
                    <a:pt x="13851" y="7067"/>
                  </a:lnTo>
                  <a:lnTo>
                    <a:pt x="13912" y="7067"/>
                  </a:lnTo>
                  <a:cubicBezTo>
                    <a:pt x="15336" y="7067"/>
                    <a:pt x="16048" y="6896"/>
                    <a:pt x="16048" y="6554"/>
                  </a:cubicBezTo>
                  <a:lnTo>
                    <a:pt x="16048" y="6383"/>
                  </a:lnTo>
                  <a:cubicBezTo>
                    <a:pt x="15966" y="6117"/>
                    <a:pt x="15824" y="5965"/>
                    <a:pt x="15620" y="5927"/>
                  </a:cubicBezTo>
                  <a:lnTo>
                    <a:pt x="11654" y="6098"/>
                  </a:lnTo>
                  <a:lnTo>
                    <a:pt x="7627" y="5927"/>
                  </a:lnTo>
                  <a:cubicBezTo>
                    <a:pt x="7424" y="6041"/>
                    <a:pt x="7322" y="6212"/>
                    <a:pt x="7322" y="6440"/>
                  </a:cubicBezTo>
                  <a:lnTo>
                    <a:pt x="7261" y="6440"/>
                  </a:lnTo>
                  <a:cubicBezTo>
                    <a:pt x="7261" y="6858"/>
                    <a:pt x="7851" y="7067"/>
                    <a:pt x="9030" y="7067"/>
                  </a:cubicBezTo>
                  <a:lnTo>
                    <a:pt x="9336" y="7124"/>
                  </a:lnTo>
                  <a:lnTo>
                    <a:pt x="11532" y="12880"/>
                  </a:lnTo>
                  <a:lnTo>
                    <a:pt x="8421" y="21600"/>
                  </a:lnTo>
                  <a:lnTo>
                    <a:pt x="8359" y="21600"/>
                  </a:lnTo>
                  <a:lnTo>
                    <a:pt x="3173" y="7124"/>
                  </a:lnTo>
                  <a:lnTo>
                    <a:pt x="3173" y="7067"/>
                  </a:lnTo>
                  <a:lnTo>
                    <a:pt x="3234" y="7067"/>
                  </a:lnTo>
                  <a:cubicBezTo>
                    <a:pt x="4617" y="7067"/>
                    <a:pt x="5308" y="6915"/>
                    <a:pt x="5308" y="6611"/>
                  </a:cubicBezTo>
                  <a:lnTo>
                    <a:pt x="5308" y="6440"/>
                  </a:lnTo>
                  <a:cubicBezTo>
                    <a:pt x="5308" y="6212"/>
                    <a:pt x="5166" y="6041"/>
                    <a:pt x="4881" y="5927"/>
                  </a:cubicBezTo>
                  <a:lnTo>
                    <a:pt x="244" y="6098"/>
                  </a:lnTo>
                  <a:lnTo>
                    <a:pt x="0" y="6098"/>
                  </a:lnTo>
                  <a:lnTo>
                    <a:pt x="0" y="5984"/>
                  </a:lnTo>
                  <a:cubicBezTo>
                    <a:pt x="407" y="5300"/>
                    <a:pt x="1363" y="4312"/>
                    <a:pt x="2868" y="3020"/>
                  </a:cubicBezTo>
                  <a:cubicBezTo>
                    <a:pt x="5593" y="1007"/>
                    <a:pt x="8624" y="0"/>
                    <a:pt x="11959" y="0"/>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3" name="Shape 223"/>
            <p:cNvSpPr/>
            <p:nvPr/>
          </p:nvSpPr>
          <p:spPr>
            <a:xfrm>
              <a:off x="1066800" y="1714500"/>
              <a:ext cx="507306" cy="752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28" y="0"/>
                  </a:moveTo>
                  <a:cubicBezTo>
                    <a:pt x="10627" y="0"/>
                    <a:pt x="12017" y="2512"/>
                    <a:pt x="14599" y="7535"/>
                  </a:cubicBezTo>
                  <a:lnTo>
                    <a:pt x="21600" y="20294"/>
                  </a:lnTo>
                  <a:lnTo>
                    <a:pt x="21452" y="20294"/>
                  </a:lnTo>
                  <a:cubicBezTo>
                    <a:pt x="17578" y="21164"/>
                    <a:pt x="13705" y="21600"/>
                    <a:pt x="9832" y="21600"/>
                  </a:cubicBezTo>
                  <a:cubicBezTo>
                    <a:pt x="6356" y="21600"/>
                    <a:pt x="3079" y="21265"/>
                    <a:pt x="0" y="20595"/>
                  </a:cubicBezTo>
                  <a:cubicBezTo>
                    <a:pt x="0" y="20595"/>
                    <a:pt x="10428" y="0"/>
                    <a:pt x="10428" y="0"/>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4" name="Shape 224"/>
            <p:cNvSpPr/>
            <p:nvPr/>
          </p:nvSpPr>
          <p:spPr>
            <a:xfrm>
              <a:off x="1701800" y="1244600"/>
              <a:ext cx="409352" cy="1102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62" y="0"/>
                  </a:moveTo>
                  <a:lnTo>
                    <a:pt x="16430" y="0"/>
                  </a:lnTo>
                  <a:cubicBezTo>
                    <a:pt x="19877" y="2560"/>
                    <a:pt x="21600" y="5142"/>
                    <a:pt x="21600" y="7748"/>
                  </a:cubicBezTo>
                  <a:cubicBezTo>
                    <a:pt x="21600" y="12412"/>
                    <a:pt x="16677" y="16434"/>
                    <a:pt x="6831" y="19817"/>
                  </a:cubicBezTo>
                  <a:cubicBezTo>
                    <a:pt x="4492" y="20549"/>
                    <a:pt x="2277" y="21143"/>
                    <a:pt x="185" y="21600"/>
                  </a:cubicBezTo>
                  <a:lnTo>
                    <a:pt x="0" y="21600"/>
                  </a:lnTo>
                  <a:lnTo>
                    <a:pt x="0" y="21531"/>
                  </a:lnTo>
                  <a:lnTo>
                    <a:pt x="15138" y="5142"/>
                  </a:lnTo>
                  <a:cubicBezTo>
                    <a:pt x="16000" y="3817"/>
                    <a:pt x="16430" y="2651"/>
                    <a:pt x="16430" y="1646"/>
                  </a:cubicBezTo>
                  <a:cubicBezTo>
                    <a:pt x="16430" y="1646"/>
                    <a:pt x="16062" y="0"/>
                    <a:pt x="16062" y="0"/>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5" name="Shape 225"/>
            <p:cNvSpPr/>
            <p:nvPr/>
          </p:nvSpPr>
          <p:spPr>
            <a:xfrm>
              <a:off x="1866900" y="1435099"/>
              <a:ext cx="1579015" cy="1579016"/>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52F6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6" name="Shape 226"/>
            <p:cNvSpPr/>
            <p:nvPr/>
          </p:nvSpPr>
          <p:spPr>
            <a:xfrm>
              <a:off x="2222500" y="2006600"/>
              <a:ext cx="251421" cy="502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8678"/>
                  </a:lnTo>
                  <a:lnTo>
                    <a:pt x="0" y="0"/>
                  </a:lnTo>
                  <a:cubicBezTo>
                    <a:pt x="0" y="0"/>
                    <a:pt x="0" y="21600"/>
                    <a:pt x="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7" name="Shape 227"/>
            <p:cNvSpPr/>
            <p:nvPr/>
          </p:nvSpPr>
          <p:spPr>
            <a:xfrm>
              <a:off x="2832100" y="2006600"/>
              <a:ext cx="251434" cy="502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8678"/>
                  </a:lnTo>
                  <a:cubicBezTo>
                    <a:pt x="0" y="8678"/>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8" name="Shape 228"/>
            <p:cNvSpPr/>
            <p:nvPr/>
          </p:nvSpPr>
          <p:spPr>
            <a:xfrm>
              <a:off x="3073400" y="2527300"/>
              <a:ext cx="2146" cy="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cubicBezTo>
                    <a:pt x="21600" y="0"/>
                    <a:pt x="0" y="21600"/>
                    <a:pt x="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29" name="Shape 229"/>
            <p:cNvSpPr/>
            <p:nvPr/>
          </p:nvSpPr>
          <p:spPr>
            <a:xfrm>
              <a:off x="2222500" y="2527300"/>
              <a:ext cx="2121" cy="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ubicBezTo>
                    <a:pt x="0" y="0"/>
                    <a:pt x="0" y="21600"/>
                    <a:pt x="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0" name="Shape 230"/>
            <p:cNvSpPr/>
            <p:nvPr/>
          </p:nvSpPr>
          <p:spPr>
            <a:xfrm>
              <a:off x="2235200" y="2222500"/>
              <a:ext cx="827535" cy="306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61" y="21474"/>
                  </a:lnTo>
                  <a:lnTo>
                    <a:pt x="14915" y="0"/>
                  </a:lnTo>
                  <a:lnTo>
                    <a:pt x="10800" y="8930"/>
                  </a:lnTo>
                  <a:lnTo>
                    <a:pt x="6685" y="0"/>
                  </a:lnTo>
                  <a:lnTo>
                    <a:pt x="39" y="21474"/>
                  </a:lnTo>
                  <a:lnTo>
                    <a:pt x="0" y="21600"/>
                  </a:lnTo>
                  <a:cubicBezTo>
                    <a:pt x="0" y="21600"/>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1" name="Shape 231"/>
            <p:cNvSpPr/>
            <p:nvPr/>
          </p:nvSpPr>
          <p:spPr>
            <a:xfrm>
              <a:off x="2235200" y="1993900"/>
              <a:ext cx="817277" cy="328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3" y="13085"/>
                  </a:moveTo>
                  <a:lnTo>
                    <a:pt x="6798" y="13595"/>
                  </a:lnTo>
                  <a:lnTo>
                    <a:pt x="7053" y="14105"/>
                  </a:lnTo>
                  <a:lnTo>
                    <a:pt x="10800" y="21600"/>
                  </a:lnTo>
                  <a:lnTo>
                    <a:pt x="14547" y="14105"/>
                  </a:lnTo>
                  <a:lnTo>
                    <a:pt x="14802" y="13595"/>
                  </a:lnTo>
                  <a:lnTo>
                    <a:pt x="15057" y="13085"/>
                  </a:lnTo>
                  <a:lnTo>
                    <a:pt x="21600" y="0"/>
                  </a:lnTo>
                  <a:lnTo>
                    <a:pt x="0" y="0"/>
                  </a:lnTo>
                  <a:cubicBezTo>
                    <a:pt x="0" y="0"/>
                    <a:pt x="6543" y="13085"/>
                    <a:pt x="6543" y="13085"/>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2" name="Shape 232"/>
            <p:cNvSpPr/>
            <p:nvPr/>
          </p:nvSpPr>
          <p:spPr>
            <a:xfrm>
              <a:off x="3111500" y="3644900"/>
              <a:ext cx="1892111" cy="1892115"/>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52F6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3" name="Shape 233"/>
            <p:cNvSpPr/>
            <p:nvPr/>
          </p:nvSpPr>
          <p:spPr>
            <a:xfrm>
              <a:off x="3492500" y="4127500"/>
              <a:ext cx="1124918" cy="9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42" y="14525"/>
                  </a:moveTo>
                  <a:cubicBezTo>
                    <a:pt x="5599" y="16207"/>
                    <a:pt x="5303" y="18124"/>
                    <a:pt x="5049" y="20045"/>
                  </a:cubicBezTo>
                  <a:cubicBezTo>
                    <a:pt x="5341" y="20213"/>
                    <a:pt x="5639" y="20367"/>
                    <a:pt x="5942" y="20509"/>
                  </a:cubicBezTo>
                  <a:cubicBezTo>
                    <a:pt x="5942" y="20509"/>
                    <a:pt x="5942" y="14525"/>
                    <a:pt x="5942" y="14525"/>
                  </a:cubicBezTo>
                  <a:close/>
                  <a:moveTo>
                    <a:pt x="5942" y="10186"/>
                  </a:moveTo>
                  <a:lnTo>
                    <a:pt x="5942" y="10896"/>
                  </a:lnTo>
                  <a:cubicBezTo>
                    <a:pt x="5679" y="11661"/>
                    <a:pt x="5478" y="12453"/>
                    <a:pt x="5328" y="13092"/>
                  </a:cubicBezTo>
                  <a:cubicBezTo>
                    <a:pt x="4887" y="14973"/>
                    <a:pt x="4568" y="16940"/>
                    <a:pt x="4298" y="18883"/>
                  </a:cubicBezTo>
                  <a:cubicBezTo>
                    <a:pt x="2761" y="18883"/>
                    <a:pt x="1305" y="18465"/>
                    <a:pt x="0" y="17719"/>
                  </a:cubicBezTo>
                  <a:cubicBezTo>
                    <a:pt x="468" y="14174"/>
                    <a:pt x="1127" y="10646"/>
                    <a:pt x="2043" y="9735"/>
                  </a:cubicBezTo>
                  <a:cubicBezTo>
                    <a:pt x="2665" y="10316"/>
                    <a:pt x="3444" y="10661"/>
                    <a:pt x="4289" y="10661"/>
                  </a:cubicBezTo>
                  <a:cubicBezTo>
                    <a:pt x="4883" y="10661"/>
                    <a:pt x="5445" y="10490"/>
                    <a:pt x="5942" y="10186"/>
                  </a:cubicBezTo>
                  <a:cubicBezTo>
                    <a:pt x="5942" y="10186"/>
                    <a:pt x="5942" y="10186"/>
                    <a:pt x="5942" y="10186"/>
                  </a:cubicBezTo>
                  <a:close/>
                  <a:moveTo>
                    <a:pt x="5942" y="3363"/>
                  </a:moveTo>
                  <a:lnTo>
                    <a:pt x="5942" y="8979"/>
                  </a:lnTo>
                  <a:cubicBezTo>
                    <a:pt x="5476" y="9386"/>
                    <a:pt x="4906" y="9625"/>
                    <a:pt x="4289" y="9625"/>
                  </a:cubicBezTo>
                  <a:cubicBezTo>
                    <a:pt x="2720" y="9625"/>
                    <a:pt x="1449" y="8079"/>
                    <a:pt x="1449" y="6171"/>
                  </a:cubicBezTo>
                  <a:cubicBezTo>
                    <a:pt x="1449" y="4264"/>
                    <a:pt x="2720" y="2717"/>
                    <a:pt x="4289" y="2717"/>
                  </a:cubicBezTo>
                  <a:cubicBezTo>
                    <a:pt x="4906" y="2717"/>
                    <a:pt x="5476" y="2957"/>
                    <a:pt x="5942" y="3363"/>
                  </a:cubicBezTo>
                  <a:cubicBezTo>
                    <a:pt x="5942" y="3363"/>
                    <a:pt x="5942" y="3363"/>
                    <a:pt x="5942" y="3363"/>
                  </a:cubicBezTo>
                  <a:close/>
                  <a:moveTo>
                    <a:pt x="10780" y="0"/>
                  </a:moveTo>
                  <a:cubicBezTo>
                    <a:pt x="12876" y="0"/>
                    <a:pt x="14575" y="2066"/>
                    <a:pt x="14575" y="4615"/>
                  </a:cubicBezTo>
                  <a:cubicBezTo>
                    <a:pt x="14575" y="7164"/>
                    <a:pt x="12876" y="9230"/>
                    <a:pt x="10780" y="9230"/>
                  </a:cubicBezTo>
                  <a:cubicBezTo>
                    <a:pt x="8684" y="9230"/>
                    <a:pt x="6985" y="7164"/>
                    <a:pt x="6985" y="4615"/>
                  </a:cubicBezTo>
                  <a:cubicBezTo>
                    <a:pt x="6985" y="2066"/>
                    <a:pt x="8684" y="0"/>
                    <a:pt x="10780" y="0"/>
                  </a:cubicBezTo>
                  <a:close/>
                  <a:moveTo>
                    <a:pt x="5942" y="8979"/>
                  </a:moveTo>
                  <a:lnTo>
                    <a:pt x="5942" y="3363"/>
                  </a:lnTo>
                  <a:cubicBezTo>
                    <a:pt x="6020" y="3431"/>
                    <a:pt x="6095" y="3503"/>
                    <a:pt x="6166" y="3580"/>
                  </a:cubicBezTo>
                  <a:cubicBezTo>
                    <a:pt x="6116" y="3916"/>
                    <a:pt x="6089" y="4261"/>
                    <a:pt x="6089" y="4615"/>
                  </a:cubicBezTo>
                  <a:cubicBezTo>
                    <a:pt x="6089" y="5753"/>
                    <a:pt x="6363" y="6812"/>
                    <a:pt x="6835" y="7702"/>
                  </a:cubicBezTo>
                  <a:cubicBezTo>
                    <a:pt x="6628" y="8212"/>
                    <a:pt x="6319" y="8650"/>
                    <a:pt x="5942" y="8979"/>
                  </a:cubicBezTo>
                  <a:cubicBezTo>
                    <a:pt x="5942" y="8979"/>
                    <a:pt x="5942" y="8979"/>
                    <a:pt x="5942" y="8979"/>
                  </a:cubicBezTo>
                  <a:close/>
                  <a:moveTo>
                    <a:pt x="5942" y="10896"/>
                  </a:moveTo>
                  <a:lnTo>
                    <a:pt x="5942" y="10186"/>
                  </a:lnTo>
                  <a:cubicBezTo>
                    <a:pt x="6075" y="10105"/>
                    <a:pt x="6204" y="10014"/>
                    <a:pt x="6328" y="9914"/>
                  </a:cubicBezTo>
                  <a:cubicBezTo>
                    <a:pt x="6186" y="10226"/>
                    <a:pt x="6058" y="10558"/>
                    <a:pt x="5942" y="10896"/>
                  </a:cubicBezTo>
                  <a:cubicBezTo>
                    <a:pt x="5942" y="10896"/>
                    <a:pt x="5942" y="10896"/>
                    <a:pt x="5942" y="10896"/>
                  </a:cubicBezTo>
                  <a:close/>
                  <a:moveTo>
                    <a:pt x="15641" y="14393"/>
                  </a:moveTo>
                  <a:cubicBezTo>
                    <a:pt x="15144" y="12014"/>
                    <a:pt x="14536" y="10127"/>
                    <a:pt x="13781" y="9377"/>
                  </a:cubicBezTo>
                  <a:cubicBezTo>
                    <a:pt x="12949" y="10153"/>
                    <a:pt x="11909" y="10615"/>
                    <a:pt x="10780" y="10615"/>
                  </a:cubicBezTo>
                  <a:cubicBezTo>
                    <a:pt x="9651" y="10615"/>
                    <a:pt x="8611" y="10153"/>
                    <a:pt x="7779" y="9377"/>
                  </a:cubicBezTo>
                  <a:cubicBezTo>
                    <a:pt x="7052" y="10100"/>
                    <a:pt x="6446" y="12060"/>
                    <a:pt x="5942" y="14525"/>
                  </a:cubicBezTo>
                  <a:lnTo>
                    <a:pt x="5942" y="20509"/>
                  </a:lnTo>
                  <a:cubicBezTo>
                    <a:pt x="7448" y="21213"/>
                    <a:pt x="9083" y="21600"/>
                    <a:pt x="10793" y="21600"/>
                  </a:cubicBezTo>
                  <a:cubicBezTo>
                    <a:pt x="12502" y="21600"/>
                    <a:pt x="14136" y="21214"/>
                    <a:pt x="15641" y="20511"/>
                  </a:cubicBezTo>
                  <a:lnTo>
                    <a:pt x="15641" y="14393"/>
                  </a:lnTo>
                  <a:cubicBezTo>
                    <a:pt x="15641" y="14393"/>
                    <a:pt x="15641" y="14393"/>
                    <a:pt x="15641" y="14393"/>
                  </a:cubicBezTo>
                  <a:close/>
                  <a:moveTo>
                    <a:pt x="15641" y="10194"/>
                  </a:moveTo>
                  <a:lnTo>
                    <a:pt x="15641" y="10868"/>
                  </a:lnTo>
                  <a:cubicBezTo>
                    <a:pt x="15525" y="10544"/>
                    <a:pt x="15399" y="10227"/>
                    <a:pt x="15259" y="9928"/>
                  </a:cubicBezTo>
                  <a:cubicBezTo>
                    <a:pt x="15381" y="10025"/>
                    <a:pt x="15509" y="10115"/>
                    <a:pt x="15641" y="10194"/>
                  </a:cubicBezTo>
                  <a:cubicBezTo>
                    <a:pt x="15641" y="10194"/>
                    <a:pt x="15641" y="10194"/>
                    <a:pt x="15641" y="10194"/>
                  </a:cubicBezTo>
                  <a:close/>
                  <a:moveTo>
                    <a:pt x="15641" y="8991"/>
                  </a:moveTo>
                  <a:cubicBezTo>
                    <a:pt x="15255" y="8658"/>
                    <a:pt x="14941" y="8212"/>
                    <a:pt x="14731" y="7692"/>
                  </a:cubicBezTo>
                  <a:cubicBezTo>
                    <a:pt x="15199" y="6804"/>
                    <a:pt x="15471" y="5748"/>
                    <a:pt x="15471" y="4615"/>
                  </a:cubicBezTo>
                  <a:cubicBezTo>
                    <a:pt x="15471" y="4265"/>
                    <a:pt x="15445" y="3922"/>
                    <a:pt x="15395" y="3589"/>
                  </a:cubicBezTo>
                  <a:cubicBezTo>
                    <a:pt x="15473" y="3504"/>
                    <a:pt x="15555" y="3425"/>
                    <a:pt x="15641" y="3352"/>
                  </a:cubicBezTo>
                  <a:lnTo>
                    <a:pt x="15641" y="8991"/>
                  </a:lnTo>
                  <a:cubicBezTo>
                    <a:pt x="15641" y="8991"/>
                    <a:pt x="15641" y="8991"/>
                    <a:pt x="15641" y="8991"/>
                  </a:cubicBezTo>
                  <a:close/>
                  <a:moveTo>
                    <a:pt x="15641" y="10868"/>
                  </a:moveTo>
                  <a:cubicBezTo>
                    <a:pt x="15916" y="11641"/>
                    <a:pt x="16126" y="12446"/>
                    <a:pt x="16284" y="13113"/>
                  </a:cubicBezTo>
                  <a:cubicBezTo>
                    <a:pt x="16729" y="14984"/>
                    <a:pt x="17043" y="16947"/>
                    <a:pt x="17305" y="18882"/>
                  </a:cubicBezTo>
                  <a:cubicBezTo>
                    <a:pt x="18841" y="18880"/>
                    <a:pt x="20297" y="18461"/>
                    <a:pt x="21600" y="17714"/>
                  </a:cubicBezTo>
                  <a:cubicBezTo>
                    <a:pt x="21144" y="14171"/>
                    <a:pt x="20497" y="10700"/>
                    <a:pt x="19527" y="9735"/>
                  </a:cubicBezTo>
                  <a:cubicBezTo>
                    <a:pt x="18905" y="10316"/>
                    <a:pt x="18126" y="10661"/>
                    <a:pt x="17281" y="10661"/>
                  </a:cubicBezTo>
                  <a:cubicBezTo>
                    <a:pt x="16692" y="10661"/>
                    <a:pt x="16135" y="10493"/>
                    <a:pt x="15641" y="10194"/>
                  </a:cubicBezTo>
                  <a:cubicBezTo>
                    <a:pt x="15641" y="10194"/>
                    <a:pt x="15641" y="10868"/>
                    <a:pt x="15641" y="10868"/>
                  </a:cubicBezTo>
                  <a:close/>
                  <a:moveTo>
                    <a:pt x="15641" y="20511"/>
                  </a:moveTo>
                  <a:lnTo>
                    <a:pt x="15641" y="14393"/>
                  </a:lnTo>
                  <a:cubicBezTo>
                    <a:pt x="15997" y="16099"/>
                    <a:pt x="16296" y="18060"/>
                    <a:pt x="16550" y="20038"/>
                  </a:cubicBezTo>
                  <a:cubicBezTo>
                    <a:pt x="16253" y="20208"/>
                    <a:pt x="15950" y="20366"/>
                    <a:pt x="15641" y="20511"/>
                  </a:cubicBezTo>
                  <a:cubicBezTo>
                    <a:pt x="15641" y="20511"/>
                    <a:pt x="15641" y="20511"/>
                    <a:pt x="15641" y="20511"/>
                  </a:cubicBezTo>
                  <a:close/>
                  <a:moveTo>
                    <a:pt x="17281" y="2717"/>
                  </a:moveTo>
                  <a:cubicBezTo>
                    <a:pt x="18850" y="2717"/>
                    <a:pt x="20121" y="4264"/>
                    <a:pt x="20121" y="6171"/>
                  </a:cubicBezTo>
                  <a:cubicBezTo>
                    <a:pt x="20121" y="8079"/>
                    <a:pt x="18850" y="9625"/>
                    <a:pt x="17281" y="9625"/>
                  </a:cubicBezTo>
                  <a:cubicBezTo>
                    <a:pt x="16670" y="9625"/>
                    <a:pt x="16104" y="9390"/>
                    <a:pt x="15641" y="8991"/>
                  </a:cubicBezTo>
                  <a:lnTo>
                    <a:pt x="15641" y="3352"/>
                  </a:lnTo>
                  <a:cubicBezTo>
                    <a:pt x="16104" y="2952"/>
                    <a:pt x="16670" y="2717"/>
                    <a:pt x="17281" y="2717"/>
                  </a:cubicBezTo>
                  <a:cubicBezTo>
                    <a:pt x="17281" y="2717"/>
                    <a:pt x="17281" y="2717"/>
                    <a:pt x="17281" y="2717"/>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4" name="Shape 234"/>
            <p:cNvSpPr/>
            <p:nvPr/>
          </p:nvSpPr>
          <p:spPr>
            <a:xfrm>
              <a:off x="1536700" y="2895600"/>
              <a:ext cx="1874027" cy="1874032"/>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76746"/>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5" name="Shape 235"/>
            <p:cNvSpPr/>
            <p:nvPr/>
          </p:nvSpPr>
          <p:spPr>
            <a:xfrm>
              <a:off x="2197100" y="3251200"/>
              <a:ext cx="563079" cy="1160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69" y="4350"/>
                  </a:moveTo>
                  <a:cubicBezTo>
                    <a:pt x="4669" y="4916"/>
                    <a:pt x="4669" y="7442"/>
                    <a:pt x="4669" y="7442"/>
                  </a:cubicBezTo>
                  <a:lnTo>
                    <a:pt x="0" y="7442"/>
                  </a:lnTo>
                  <a:lnTo>
                    <a:pt x="0" y="11224"/>
                  </a:lnTo>
                  <a:lnTo>
                    <a:pt x="4669" y="11224"/>
                  </a:lnTo>
                  <a:lnTo>
                    <a:pt x="4669" y="21600"/>
                  </a:lnTo>
                  <a:lnTo>
                    <a:pt x="14259" y="21600"/>
                  </a:lnTo>
                  <a:lnTo>
                    <a:pt x="14259" y="11224"/>
                  </a:lnTo>
                  <a:lnTo>
                    <a:pt x="20695" y="11224"/>
                  </a:lnTo>
                  <a:cubicBezTo>
                    <a:pt x="20695" y="11224"/>
                    <a:pt x="21298" y="9410"/>
                    <a:pt x="21589" y="7428"/>
                  </a:cubicBezTo>
                  <a:cubicBezTo>
                    <a:pt x="20751" y="7428"/>
                    <a:pt x="14296" y="7428"/>
                    <a:pt x="14296" y="7428"/>
                  </a:cubicBezTo>
                  <a:cubicBezTo>
                    <a:pt x="14296" y="7428"/>
                    <a:pt x="14296" y="5228"/>
                    <a:pt x="14296" y="4843"/>
                  </a:cubicBezTo>
                  <a:cubicBezTo>
                    <a:pt x="14296" y="4457"/>
                    <a:pt x="15341" y="3937"/>
                    <a:pt x="16375" y="3937"/>
                  </a:cubicBezTo>
                  <a:cubicBezTo>
                    <a:pt x="17407" y="3937"/>
                    <a:pt x="19584" y="3937"/>
                    <a:pt x="21600" y="3937"/>
                  </a:cubicBezTo>
                  <a:cubicBezTo>
                    <a:pt x="21600" y="3421"/>
                    <a:pt x="21600" y="1643"/>
                    <a:pt x="21600" y="0"/>
                  </a:cubicBezTo>
                  <a:cubicBezTo>
                    <a:pt x="18908" y="0"/>
                    <a:pt x="15845" y="0"/>
                    <a:pt x="14496" y="0"/>
                  </a:cubicBezTo>
                  <a:cubicBezTo>
                    <a:pt x="4432" y="0"/>
                    <a:pt x="4669" y="3785"/>
                    <a:pt x="4669" y="435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6" name="Shape 236"/>
            <p:cNvSpPr/>
            <p:nvPr/>
          </p:nvSpPr>
          <p:spPr>
            <a:xfrm>
              <a:off x="2819399" y="2438400"/>
              <a:ext cx="1603752" cy="1603751"/>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98925"/>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7" name="Shape 237"/>
            <p:cNvSpPr/>
            <p:nvPr/>
          </p:nvSpPr>
          <p:spPr>
            <a:xfrm>
              <a:off x="3187700" y="2908300"/>
              <a:ext cx="882452" cy="662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51" y="19237"/>
                  </a:moveTo>
                  <a:cubicBezTo>
                    <a:pt x="2840" y="17783"/>
                    <a:pt x="0" y="14178"/>
                    <a:pt x="0" y="9962"/>
                  </a:cubicBezTo>
                  <a:cubicBezTo>
                    <a:pt x="0" y="5746"/>
                    <a:pt x="2840" y="2141"/>
                    <a:pt x="6851" y="687"/>
                  </a:cubicBezTo>
                  <a:lnTo>
                    <a:pt x="6851" y="9091"/>
                  </a:lnTo>
                  <a:lnTo>
                    <a:pt x="6851" y="9091"/>
                  </a:lnTo>
                  <a:cubicBezTo>
                    <a:pt x="6385" y="9091"/>
                    <a:pt x="6008" y="9594"/>
                    <a:pt x="6008" y="10214"/>
                  </a:cubicBezTo>
                  <a:cubicBezTo>
                    <a:pt x="6008" y="10835"/>
                    <a:pt x="6385" y="11338"/>
                    <a:pt x="6851" y="11338"/>
                  </a:cubicBezTo>
                  <a:lnTo>
                    <a:pt x="6851" y="11338"/>
                  </a:lnTo>
                  <a:cubicBezTo>
                    <a:pt x="6851" y="11338"/>
                    <a:pt x="6851" y="19237"/>
                    <a:pt x="6851" y="19237"/>
                  </a:cubicBezTo>
                  <a:close/>
                  <a:moveTo>
                    <a:pt x="10800" y="0"/>
                  </a:moveTo>
                  <a:cubicBezTo>
                    <a:pt x="10872" y="0"/>
                    <a:pt x="10943" y="1"/>
                    <a:pt x="11014" y="2"/>
                  </a:cubicBezTo>
                  <a:lnTo>
                    <a:pt x="11014" y="9091"/>
                  </a:lnTo>
                  <a:cubicBezTo>
                    <a:pt x="10548" y="9091"/>
                    <a:pt x="10170" y="9594"/>
                    <a:pt x="10170" y="10214"/>
                  </a:cubicBezTo>
                  <a:cubicBezTo>
                    <a:pt x="10170" y="10835"/>
                    <a:pt x="10548" y="11338"/>
                    <a:pt x="11014" y="11338"/>
                  </a:cubicBezTo>
                  <a:lnTo>
                    <a:pt x="11014" y="19922"/>
                  </a:lnTo>
                  <a:cubicBezTo>
                    <a:pt x="10943" y="19924"/>
                    <a:pt x="10871" y="19924"/>
                    <a:pt x="10800" y="19924"/>
                  </a:cubicBezTo>
                  <a:cubicBezTo>
                    <a:pt x="9406" y="19924"/>
                    <a:pt x="8075" y="19681"/>
                    <a:pt x="6851" y="19237"/>
                  </a:cubicBezTo>
                  <a:lnTo>
                    <a:pt x="6851" y="11338"/>
                  </a:lnTo>
                  <a:cubicBezTo>
                    <a:pt x="7317" y="11338"/>
                    <a:pt x="7695" y="10835"/>
                    <a:pt x="7695" y="10214"/>
                  </a:cubicBezTo>
                  <a:cubicBezTo>
                    <a:pt x="7695" y="9594"/>
                    <a:pt x="7317" y="9091"/>
                    <a:pt x="6851" y="9091"/>
                  </a:cubicBezTo>
                  <a:lnTo>
                    <a:pt x="6851" y="687"/>
                  </a:lnTo>
                  <a:cubicBezTo>
                    <a:pt x="8075" y="243"/>
                    <a:pt x="9406" y="0"/>
                    <a:pt x="10800" y="0"/>
                  </a:cubicBezTo>
                  <a:close/>
                  <a:moveTo>
                    <a:pt x="11014" y="2"/>
                  </a:moveTo>
                  <a:cubicBezTo>
                    <a:pt x="12493" y="29"/>
                    <a:pt x="13900" y="330"/>
                    <a:pt x="15176" y="852"/>
                  </a:cubicBezTo>
                  <a:lnTo>
                    <a:pt x="15176" y="9091"/>
                  </a:lnTo>
                  <a:cubicBezTo>
                    <a:pt x="14710" y="9091"/>
                    <a:pt x="14332" y="9594"/>
                    <a:pt x="14332" y="10214"/>
                  </a:cubicBezTo>
                  <a:cubicBezTo>
                    <a:pt x="14332" y="10835"/>
                    <a:pt x="14710" y="11338"/>
                    <a:pt x="15176" y="11338"/>
                  </a:cubicBezTo>
                  <a:lnTo>
                    <a:pt x="15176" y="19178"/>
                  </a:lnTo>
                  <a:lnTo>
                    <a:pt x="15051" y="19122"/>
                  </a:lnTo>
                  <a:cubicBezTo>
                    <a:pt x="13808" y="19614"/>
                    <a:pt x="12445" y="19897"/>
                    <a:pt x="11014" y="19922"/>
                  </a:cubicBezTo>
                  <a:lnTo>
                    <a:pt x="11014" y="11338"/>
                  </a:lnTo>
                  <a:cubicBezTo>
                    <a:pt x="11480" y="11338"/>
                    <a:pt x="11857" y="10835"/>
                    <a:pt x="11857" y="10214"/>
                  </a:cubicBezTo>
                  <a:cubicBezTo>
                    <a:pt x="11857" y="9594"/>
                    <a:pt x="11480" y="9091"/>
                    <a:pt x="11014" y="9091"/>
                  </a:cubicBezTo>
                  <a:cubicBezTo>
                    <a:pt x="11014" y="9091"/>
                    <a:pt x="11014" y="2"/>
                    <a:pt x="11014" y="2"/>
                  </a:cubicBezTo>
                  <a:close/>
                  <a:moveTo>
                    <a:pt x="15176" y="852"/>
                  </a:moveTo>
                  <a:cubicBezTo>
                    <a:pt x="18960" y="2401"/>
                    <a:pt x="21600" y="5897"/>
                    <a:pt x="21600" y="9962"/>
                  </a:cubicBezTo>
                  <a:cubicBezTo>
                    <a:pt x="21600" y="12814"/>
                    <a:pt x="20301" y="15386"/>
                    <a:pt x="18219" y="17202"/>
                  </a:cubicBezTo>
                  <a:lnTo>
                    <a:pt x="20633" y="21600"/>
                  </a:lnTo>
                  <a:lnTo>
                    <a:pt x="15176" y="19178"/>
                  </a:lnTo>
                  <a:lnTo>
                    <a:pt x="15176" y="11338"/>
                  </a:lnTo>
                  <a:lnTo>
                    <a:pt x="15176" y="11338"/>
                  </a:lnTo>
                  <a:cubicBezTo>
                    <a:pt x="15642" y="11338"/>
                    <a:pt x="16020" y="10835"/>
                    <a:pt x="16020" y="10214"/>
                  </a:cubicBezTo>
                  <a:cubicBezTo>
                    <a:pt x="16020" y="9594"/>
                    <a:pt x="15642" y="9091"/>
                    <a:pt x="15176" y="9091"/>
                  </a:cubicBezTo>
                  <a:lnTo>
                    <a:pt x="15176" y="9091"/>
                  </a:lnTo>
                  <a:cubicBezTo>
                    <a:pt x="15176" y="9091"/>
                    <a:pt x="15176" y="852"/>
                    <a:pt x="15176" y="852"/>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8" name="Shape 238"/>
            <p:cNvSpPr/>
            <p:nvPr/>
          </p:nvSpPr>
          <p:spPr>
            <a:xfrm>
              <a:off x="2374899" y="4572000"/>
              <a:ext cx="1192777" cy="1192776"/>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39" name="Shape 239"/>
            <p:cNvSpPr/>
            <p:nvPr/>
          </p:nvSpPr>
          <p:spPr>
            <a:xfrm>
              <a:off x="2654300" y="4838700"/>
              <a:ext cx="580778" cy="594740"/>
            </a:xfrm>
            <a:custGeom>
              <a:avLst/>
              <a:gdLst/>
              <a:ahLst/>
              <a:cxnLst>
                <a:cxn ang="0">
                  <a:pos x="wd2" y="hd2"/>
                </a:cxn>
                <a:cxn ang="5400000">
                  <a:pos x="wd2" y="hd2"/>
                </a:cxn>
                <a:cxn ang="10800000">
                  <a:pos x="wd2" y="hd2"/>
                </a:cxn>
                <a:cxn ang="16200000">
                  <a:pos x="wd2" y="hd2"/>
                </a:cxn>
              </a:cxnLst>
              <a:rect l="0" t="0" r="r" b="b"/>
              <a:pathLst>
                <a:path w="21197" h="21081" fill="norm" stroke="1" extrusionOk="0">
                  <a:moveTo>
                    <a:pt x="20903" y="14720"/>
                  </a:moveTo>
                  <a:lnTo>
                    <a:pt x="16621" y="10561"/>
                  </a:lnTo>
                  <a:cubicBezTo>
                    <a:pt x="16229" y="10181"/>
                    <a:pt x="15912" y="9865"/>
                    <a:pt x="15912" y="9854"/>
                  </a:cubicBezTo>
                  <a:cubicBezTo>
                    <a:pt x="15912" y="9845"/>
                    <a:pt x="14181" y="6684"/>
                    <a:pt x="11647" y="5069"/>
                  </a:cubicBezTo>
                  <a:cubicBezTo>
                    <a:pt x="9113" y="3454"/>
                    <a:pt x="9826" y="2267"/>
                    <a:pt x="9826" y="959"/>
                  </a:cubicBezTo>
                  <a:cubicBezTo>
                    <a:pt x="9826" y="-142"/>
                    <a:pt x="8420" y="-424"/>
                    <a:pt x="7457" y="801"/>
                  </a:cubicBezTo>
                  <a:cubicBezTo>
                    <a:pt x="7121" y="1229"/>
                    <a:pt x="6791" y="2058"/>
                    <a:pt x="6725" y="2592"/>
                  </a:cubicBezTo>
                  <a:cubicBezTo>
                    <a:pt x="6525" y="4215"/>
                    <a:pt x="7618" y="5176"/>
                    <a:pt x="8020" y="5761"/>
                  </a:cubicBezTo>
                  <a:cubicBezTo>
                    <a:pt x="8292" y="6157"/>
                    <a:pt x="8448" y="6892"/>
                    <a:pt x="8165" y="7805"/>
                  </a:cubicBezTo>
                  <a:lnTo>
                    <a:pt x="1674" y="7805"/>
                  </a:lnTo>
                  <a:cubicBezTo>
                    <a:pt x="389" y="7805"/>
                    <a:pt x="-305" y="8765"/>
                    <a:pt x="130" y="9938"/>
                  </a:cubicBezTo>
                  <a:lnTo>
                    <a:pt x="3433" y="18842"/>
                  </a:lnTo>
                  <a:cubicBezTo>
                    <a:pt x="3620" y="19345"/>
                    <a:pt x="4225" y="19758"/>
                    <a:pt x="4776" y="19758"/>
                  </a:cubicBezTo>
                  <a:lnTo>
                    <a:pt x="12577" y="19758"/>
                  </a:lnTo>
                  <a:cubicBezTo>
                    <a:pt x="13128" y="19758"/>
                    <a:pt x="13899" y="20068"/>
                    <a:pt x="14288" y="20447"/>
                  </a:cubicBezTo>
                  <a:lnTo>
                    <a:pt x="14648" y="20795"/>
                  </a:lnTo>
                  <a:cubicBezTo>
                    <a:pt x="15039" y="21176"/>
                    <a:pt x="15674" y="21176"/>
                    <a:pt x="16066" y="20795"/>
                  </a:cubicBezTo>
                  <a:lnTo>
                    <a:pt x="20903" y="16097"/>
                  </a:lnTo>
                  <a:cubicBezTo>
                    <a:pt x="21295" y="15717"/>
                    <a:pt x="21295" y="15100"/>
                    <a:pt x="20903" y="1472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0" name="Shape 240"/>
            <p:cNvSpPr/>
            <p:nvPr/>
          </p:nvSpPr>
          <p:spPr>
            <a:xfrm>
              <a:off x="3098800" y="5308600"/>
              <a:ext cx="193118" cy="193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24" y="21600"/>
                  </a:moveTo>
                  <a:lnTo>
                    <a:pt x="0" y="17576"/>
                  </a:lnTo>
                  <a:lnTo>
                    <a:pt x="17576" y="0"/>
                  </a:lnTo>
                  <a:lnTo>
                    <a:pt x="21600" y="4023"/>
                  </a:lnTo>
                  <a:cubicBezTo>
                    <a:pt x="21600" y="4023"/>
                    <a:pt x="4024" y="21600"/>
                    <a:pt x="4024"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1" name="Shape 241"/>
            <p:cNvSpPr/>
            <p:nvPr/>
          </p:nvSpPr>
          <p:spPr>
            <a:xfrm>
              <a:off x="1117600" y="2247899"/>
              <a:ext cx="1192776" cy="1192777"/>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5"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5" y="948"/>
                  </a:cubicBezTo>
                  <a:close/>
                </a:path>
              </a:pathLst>
            </a:custGeom>
            <a:solidFill>
              <a:srgbClr val="F98925"/>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2" name="Shape 242"/>
            <p:cNvSpPr/>
            <p:nvPr/>
          </p:nvSpPr>
          <p:spPr>
            <a:xfrm>
              <a:off x="1371600" y="2489200"/>
              <a:ext cx="694160" cy="69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1" y="20735"/>
                  </a:moveTo>
                  <a:lnTo>
                    <a:pt x="841" y="20735"/>
                  </a:lnTo>
                  <a:lnTo>
                    <a:pt x="841" y="20735"/>
                  </a:lnTo>
                  <a:cubicBezTo>
                    <a:pt x="841" y="20735"/>
                    <a:pt x="841" y="20735"/>
                    <a:pt x="841" y="20735"/>
                  </a:cubicBezTo>
                  <a:close/>
                  <a:moveTo>
                    <a:pt x="841" y="16696"/>
                  </a:moveTo>
                  <a:lnTo>
                    <a:pt x="841" y="20734"/>
                  </a:lnTo>
                  <a:cubicBezTo>
                    <a:pt x="321" y="20214"/>
                    <a:pt x="0" y="19506"/>
                    <a:pt x="0" y="18718"/>
                  </a:cubicBezTo>
                  <a:cubicBezTo>
                    <a:pt x="0" y="17928"/>
                    <a:pt x="321" y="17217"/>
                    <a:pt x="841" y="16696"/>
                  </a:cubicBezTo>
                  <a:cubicBezTo>
                    <a:pt x="841" y="16696"/>
                    <a:pt x="841" y="16696"/>
                    <a:pt x="841" y="16696"/>
                  </a:cubicBezTo>
                  <a:close/>
                  <a:moveTo>
                    <a:pt x="841" y="7370"/>
                  </a:moveTo>
                  <a:lnTo>
                    <a:pt x="841" y="11504"/>
                  </a:lnTo>
                  <a:cubicBezTo>
                    <a:pt x="563" y="11481"/>
                    <a:pt x="284" y="11469"/>
                    <a:pt x="3" y="11469"/>
                  </a:cubicBezTo>
                  <a:lnTo>
                    <a:pt x="3" y="7344"/>
                  </a:lnTo>
                  <a:lnTo>
                    <a:pt x="3" y="7345"/>
                  </a:lnTo>
                  <a:cubicBezTo>
                    <a:pt x="284" y="7345"/>
                    <a:pt x="563" y="7353"/>
                    <a:pt x="841" y="7370"/>
                  </a:cubicBezTo>
                  <a:cubicBezTo>
                    <a:pt x="841" y="7370"/>
                    <a:pt x="841" y="7370"/>
                    <a:pt x="841" y="7370"/>
                  </a:cubicBezTo>
                  <a:close/>
                  <a:moveTo>
                    <a:pt x="10" y="0"/>
                  </a:moveTo>
                  <a:lnTo>
                    <a:pt x="10" y="4122"/>
                  </a:lnTo>
                  <a:cubicBezTo>
                    <a:pt x="289" y="4122"/>
                    <a:pt x="565" y="4130"/>
                    <a:pt x="841" y="4143"/>
                  </a:cubicBezTo>
                  <a:lnTo>
                    <a:pt x="841" y="16"/>
                  </a:lnTo>
                  <a:cubicBezTo>
                    <a:pt x="565" y="5"/>
                    <a:pt x="288" y="0"/>
                    <a:pt x="10" y="0"/>
                  </a:cubicBezTo>
                  <a:lnTo>
                    <a:pt x="10" y="0"/>
                  </a:lnTo>
                  <a:cubicBezTo>
                    <a:pt x="10" y="0"/>
                    <a:pt x="10" y="0"/>
                    <a:pt x="10" y="0"/>
                  </a:cubicBezTo>
                  <a:close/>
                  <a:moveTo>
                    <a:pt x="841" y="20735"/>
                  </a:moveTo>
                  <a:lnTo>
                    <a:pt x="841" y="20735"/>
                  </a:lnTo>
                  <a:lnTo>
                    <a:pt x="841" y="20735"/>
                  </a:lnTo>
                  <a:lnTo>
                    <a:pt x="841" y="20736"/>
                  </a:lnTo>
                  <a:cubicBezTo>
                    <a:pt x="841" y="20736"/>
                    <a:pt x="841" y="20735"/>
                    <a:pt x="841" y="20735"/>
                  </a:cubicBezTo>
                  <a:close/>
                  <a:moveTo>
                    <a:pt x="4897" y="16697"/>
                  </a:moveTo>
                  <a:lnTo>
                    <a:pt x="4896" y="16696"/>
                  </a:lnTo>
                  <a:cubicBezTo>
                    <a:pt x="4373" y="16177"/>
                    <a:pt x="3661" y="15856"/>
                    <a:pt x="2867" y="15856"/>
                  </a:cubicBezTo>
                  <a:cubicBezTo>
                    <a:pt x="2075" y="15856"/>
                    <a:pt x="1363" y="16176"/>
                    <a:pt x="841" y="16696"/>
                  </a:cubicBezTo>
                  <a:lnTo>
                    <a:pt x="841" y="16696"/>
                  </a:lnTo>
                  <a:lnTo>
                    <a:pt x="841" y="16696"/>
                  </a:lnTo>
                  <a:lnTo>
                    <a:pt x="841" y="20734"/>
                  </a:lnTo>
                  <a:lnTo>
                    <a:pt x="841" y="20735"/>
                  </a:lnTo>
                  <a:cubicBezTo>
                    <a:pt x="1363" y="21255"/>
                    <a:pt x="2075" y="21573"/>
                    <a:pt x="2867" y="21573"/>
                  </a:cubicBezTo>
                  <a:cubicBezTo>
                    <a:pt x="3661" y="21573"/>
                    <a:pt x="4374" y="21256"/>
                    <a:pt x="4896" y="20736"/>
                  </a:cubicBezTo>
                  <a:lnTo>
                    <a:pt x="4897" y="20736"/>
                  </a:lnTo>
                  <a:lnTo>
                    <a:pt x="4897" y="16697"/>
                  </a:lnTo>
                  <a:cubicBezTo>
                    <a:pt x="4897" y="16697"/>
                    <a:pt x="4897" y="16697"/>
                    <a:pt x="4897" y="16697"/>
                  </a:cubicBezTo>
                  <a:close/>
                  <a:moveTo>
                    <a:pt x="4897" y="16696"/>
                  </a:moveTo>
                  <a:lnTo>
                    <a:pt x="4897" y="16696"/>
                  </a:lnTo>
                  <a:lnTo>
                    <a:pt x="4896" y="16696"/>
                  </a:lnTo>
                  <a:lnTo>
                    <a:pt x="4896" y="16696"/>
                  </a:lnTo>
                  <a:lnTo>
                    <a:pt x="4897" y="16696"/>
                  </a:lnTo>
                  <a:cubicBezTo>
                    <a:pt x="4897" y="16696"/>
                    <a:pt x="4897" y="16696"/>
                    <a:pt x="4897" y="16696"/>
                  </a:cubicBezTo>
                  <a:close/>
                  <a:moveTo>
                    <a:pt x="4897" y="8214"/>
                  </a:moveTo>
                  <a:lnTo>
                    <a:pt x="4897" y="12735"/>
                  </a:lnTo>
                  <a:cubicBezTo>
                    <a:pt x="3655" y="12044"/>
                    <a:pt x="2277" y="11623"/>
                    <a:pt x="841" y="11504"/>
                  </a:cubicBezTo>
                  <a:lnTo>
                    <a:pt x="841" y="7370"/>
                  </a:lnTo>
                  <a:cubicBezTo>
                    <a:pt x="2258" y="7453"/>
                    <a:pt x="3620" y="7744"/>
                    <a:pt x="4897" y="8214"/>
                  </a:cubicBezTo>
                  <a:cubicBezTo>
                    <a:pt x="4897" y="8214"/>
                    <a:pt x="4897" y="8214"/>
                    <a:pt x="4897" y="8214"/>
                  </a:cubicBezTo>
                  <a:close/>
                  <a:moveTo>
                    <a:pt x="841" y="4143"/>
                  </a:moveTo>
                  <a:cubicBezTo>
                    <a:pt x="2242" y="4210"/>
                    <a:pt x="3600" y="4443"/>
                    <a:pt x="4897" y="4823"/>
                  </a:cubicBezTo>
                  <a:lnTo>
                    <a:pt x="4897" y="560"/>
                  </a:lnTo>
                  <a:cubicBezTo>
                    <a:pt x="3586" y="255"/>
                    <a:pt x="2230" y="70"/>
                    <a:pt x="841" y="16"/>
                  </a:cubicBezTo>
                  <a:lnTo>
                    <a:pt x="841" y="4143"/>
                  </a:lnTo>
                  <a:cubicBezTo>
                    <a:pt x="841" y="4143"/>
                    <a:pt x="841" y="4143"/>
                    <a:pt x="841" y="4143"/>
                  </a:cubicBezTo>
                  <a:close/>
                  <a:moveTo>
                    <a:pt x="4897" y="16696"/>
                  </a:moveTo>
                  <a:lnTo>
                    <a:pt x="4897" y="16696"/>
                  </a:lnTo>
                  <a:lnTo>
                    <a:pt x="4897" y="16696"/>
                  </a:lnTo>
                  <a:cubicBezTo>
                    <a:pt x="4897" y="16696"/>
                    <a:pt x="4897" y="16696"/>
                    <a:pt x="4897" y="16696"/>
                  </a:cubicBezTo>
                  <a:close/>
                  <a:moveTo>
                    <a:pt x="4897" y="20736"/>
                  </a:moveTo>
                  <a:lnTo>
                    <a:pt x="4897" y="16697"/>
                  </a:lnTo>
                  <a:cubicBezTo>
                    <a:pt x="5419" y="17220"/>
                    <a:pt x="5738" y="17928"/>
                    <a:pt x="5739" y="18718"/>
                  </a:cubicBezTo>
                  <a:cubicBezTo>
                    <a:pt x="5738" y="19505"/>
                    <a:pt x="5419" y="20214"/>
                    <a:pt x="4898" y="20735"/>
                  </a:cubicBezTo>
                  <a:lnTo>
                    <a:pt x="4897" y="20736"/>
                  </a:lnTo>
                  <a:cubicBezTo>
                    <a:pt x="4897" y="20736"/>
                    <a:pt x="4897" y="20736"/>
                    <a:pt x="4897" y="20736"/>
                  </a:cubicBezTo>
                  <a:close/>
                  <a:moveTo>
                    <a:pt x="7131" y="9264"/>
                  </a:moveTo>
                  <a:lnTo>
                    <a:pt x="7131" y="14421"/>
                  </a:lnTo>
                  <a:cubicBezTo>
                    <a:pt x="6459" y="13750"/>
                    <a:pt x="5707" y="13185"/>
                    <a:pt x="4897" y="12735"/>
                  </a:cubicBezTo>
                  <a:lnTo>
                    <a:pt x="4897" y="8214"/>
                  </a:lnTo>
                  <a:cubicBezTo>
                    <a:pt x="5675" y="8500"/>
                    <a:pt x="6422" y="8853"/>
                    <a:pt x="7131" y="9264"/>
                  </a:cubicBezTo>
                  <a:cubicBezTo>
                    <a:pt x="7131" y="9264"/>
                    <a:pt x="7131" y="9264"/>
                    <a:pt x="7131" y="9264"/>
                  </a:cubicBezTo>
                  <a:close/>
                  <a:moveTo>
                    <a:pt x="4897" y="4823"/>
                  </a:moveTo>
                  <a:cubicBezTo>
                    <a:pt x="5665" y="5048"/>
                    <a:pt x="6411" y="5325"/>
                    <a:pt x="7131" y="5648"/>
                  </a:cubicBezTo>
                  <a:lnTo>
                    <a:pt x="7131" y="1210"/>
                  </a:lnTo>
                  <a:cubicBezTo>
                    <a:pt x="6403" y="955"/>
                    <a:pt x="5658" y="737"/>
                    <a:pt x="4897" y="560"/>
                  </a:cubicBezTo>
                  <a:lnTo>
                    <a:pt x="4897" y="4823"/>
                  </a:lnTo>
                  <a:cubicBezTo>
                    <a:pt x="4897" y="4823"/>
                    <a:pt x="4897" y="4823"/>
                    <a:pt x="4897" y="4823"/>
                  </a:cubicBezTo>
                  <a:close/>
                  <a:moveTo>
                    <a:pt x="7131" y="14421"/>
                  </a:moveTo>
                  <a:lnTo>
                    <a:pt x="7131" y="9264"/>
                  </a:lnTo>
                  <a:cubicBezTo>
                    <a:pt x="8208" y="9890"/>
                    <a:pt x="9196" y="10653"/>
                    <a:pt x="10071" y="11529"/>
                  </a:cubicBezTo>
                  <a:cubicBezTo>
                    <a:pt x="12653" y="14112"/>
                    <a:pt x="14250" y="17671"/>
                    <a:pt x="14253" y="21600"/>
                  </a:cubicBezTo>
                  <a:lnTo>
                    <a:pt x="10112" y="21600"/>
                  </a:lnTo>
                  <a:lnTo>
                    <a:pt x="10112" y="21592"/>
                  </a:lnTo>
                  <a:lnTo>
                    <a:pt x="10111" y="21592"/>
                  </a:lnTo>
                  <a:cubicBezTo>
                    <a:pt x="10106" y="18890"/>
                    <a:pt x="9053" y="16340"/>
                    <a:pt x="7147" y="14437"/>
                  </a:cubicBezTo>
                  <a:cubicBezTo>
                    <a:pt x="7147" y="14437"/>
                    <a:pt x="7131" y="14421"/>
                    <a:pt x="7131" y="14421"/>
                  </a:cubicBezTo>
                  <a:close/>
                  <a:moveTo>
                    <a:pt x="7131" y="5648"/>
                  </a:moveTo>
                  <a:cubicBezTo>
                    <a:pt x="13214" y="8384"/>
                    <a:pt x="17461" y="14504"/>
                    <a:pt x="17466" y="21600"/>
                  </a:cubicBezTo>
                  <a:lnTo>
                    <a:pt x="21600" y="21600"/>
                  </a:lnTo>
                  <a:cubicBezTo>
                    <a:pt x="21597" y="15646"/>
                    <a:pt x="19177" y="10251"/>
                    <a:pt x="15265" y="6337"/>
                  </a:cubicBezTo>
                  <a:cubicBezTo>
                    <a:pt x="12993" y="4065"/>
                    <a:pt x="10222" y="2295"/>
                    <a:pt x="7131" y="1210"/>
                  </a:cubicBezTo>
                  <a:lnTo>
                    <a:pt x="7131" y="5648"/>
                  </a:lnTo>
                  <a:cubicBezTo>
                    <a:pt x="7131" y="5648"/>
                    <a:pt x="7131" y="5648"/>
                    <a:pt x="7131" y="5648"/>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3" name="Shape 243"/>
            <p:cNvSpPr/>
            <p:nvPr/>
          </p:nvSpPr>
          <p:spPr>
            <a:xfrm>
              <a:off x="2971799" y="-1"/>
              <a:ext cx="1033222" cy="1033219"/>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655A7C"/>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4" name="Shape 244"/>
            <p:cNvSpPr/>
            <p:nvPr/>
          </p:nvSpPr>
          <p:spPr>
            <a:xfrm>
              <a:off x="3276600" y="215900"/>
              <a:ext cx="416025" cy="609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7" y="16651"/>
                  </a:moveTo>
                  <a:lnTo>
                    <a:pt x="10817" y="16651"/>
                  </a:lnTo>
                  <a:cubicBezTo>
                    <a:pt x="9821" y="16651"/>
                    <a:pt x="8975" y="16414"/>
                    <a:pt x="8281" y="15937"/>
                  </a:cubicBezTo>
                  <a:cubicBezTo>
                    <a:pt x="7582" y="15459"/>
                    <a:pt x="7236" y="14882"/>
                    <a:pt x="7236" y="14200"/>
                  </a:cubicBezTo>
                  <a:lnTo>
                    <a:pt x="7236" y="12462"/>
                  </a:lnTo>
                  <a:lnTo>
                    <a:pt x="17438" y="12462"/>
                  </a:lnTo>
                  <a:cubicBezTo>
                    <a:pt x="18358" y="12462"/>
                    <a:pt x="19150" y="12236"/>
                    <a:pt x="19809" y="11788"/>
                  </a:cubicBezTo>
                  <a:cubicBezTo>
                    <a:pt x="20467" y="11337"/>
                    <a:pt x="20798" y="10797"/>
                    <a:pt x="20798" y="10169"/>
                  </a:cubicBezTo>
                  <a:cubicBezTo>
                    <a:pt x="20798" y="9538"/>
                    <a:pt x="20467" y="8999"/>
                    <a:pt x="19807" y="8549"/>
                  </a:cubicBezTo>
                  <a:cubicBezTo>
                    <a:pt x="19147" y="8100"/>
                    <a:pt x="18352" y="7875"/>
                    <a:pt x="17427" y="7875"/>
                  </a:cubicBezTo>
                  <a:lnTo>
                    <a:pt x="7236" y="7874"/>
                  </a:lnTo>
                  <a:lnTo>
                    <a:pt x="7236" y="2475"/>
                  </a:lnTo>
                  <a:cubicBezTo>
                    <a:pt x="7236" y="1795"/>
                    <a:pt x="6882" y="1214"/>
                    <a:pt x="6175" y="729"/>
                  </a:cubicBezTo>
                  <a:cubicBezTo>
                    <a:pt x="5473" y="243"/>
                    <a:pt x="4624" y="0"/>
                    <a:pt x="3637" y="0"/>
                  </a:cubicBezTo>
                  <a:cubicBezTo>
                    <a:pt x="2622" y="0"/>
                    <a:pt x="1759" y="240"/>
                    <a:pt x="1057" y="714"/>
                  </a:cubicBezTo>
                  <a:cubicBezTo>
                    <a:pt x="352" y="1191"/>
                    <a:pt x="0" y="1777"/>
                    <a:pt x="0" y="2477"/>
                  </a:cubicBezTo>
                  <a:lnTo>
                    <a:pt x="0" y="14201"/>
                  </a:lnTo>
                  <a:cubicBezTo>
                    <a:pt x="0" y="16241"/>
                    <a:pt x="1057" y="17983"/>
                    <a:pt x="3171" y="19429"/>
                  </a:cubicBezTo>
                  <a:cubicBezTo>
                    <a:pt x="5288" y="20877"/>
                    <a:pt x="7839" y="21600"/>
                    <a:pt x="10821" y="21600"/>
                  </a:cubicBezTo>
                  <a:lnTo>
                    <a:pt x="17979" y="21600"/>
                  </a:lnTo>
                  <a:cubicBezTo>
                    <a:pt x="18973" y="21600"/>
                    <a:pt x="19826" y="21357"/>
                    <a:pt x="20535" y="20871"/>
                  </a:cubicBezTo>
                  <a:cubicBezTo>
                    <a:pt x="21245" y="20388"/>
                    <a:pt x="21600" y="19805"/>
                    <a:pt x="21600" y="19126"/>
                  </a:cubicBezTo>
                  <a:cubicBezTo>
                    <a:pt x="21600" y="18448"/>
                    <a:pt x="21245" y="17865"/>
                    <a:pt x="20535" y="17380"/>
                  </a:cubicBezTo>
                  <a:cubicBezTo>
                    <a:pt x="19826" y="16896"/>
                    <a:pt x="18972" y="16651"/>
                    <a:pt x="17977" y="16651"/>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5" name="Shape 245"/>
            <p:cNvSpPr/>
            <p:nvPr/>
          </p:nvSpPr>
          <p:spPr>
            <a:xfrm>
              <a:off x="3289300" y="1841499"/>
              <a:ext cx="894239" cy="894246"/>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E76746"/>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6" name="Shape 246"/>
            <p:cNvSpPr/>
            <p:nvPr/>
          </p:nvSpPr>
          <p:spPr>
            <a:xfrm>
              <a:off x="3479800" y="2070100"/>
              <a:ext cx="498136" cy="429822"/>
            </a:xfrm>
            <a:custGeom>
              <a:avLst/>
              <a:gdLst/>
              <a:ahLst/>
              <a:cxnLst>
                <a:cxn ang="0">
                  <a:pos x="wd2" y="hd2"/>
                </a:cxn>
                <a:cxn ang="5400000">
                  <a:pos x="wd2" y="hd2"/>
                </a:cxn>
                <a:cxn ang="10800000">
                  <a:pos x="wd2" y="hd2"/>
                </a:cxn>
                <a:cxn ang="16200000">
                  <a:pos x="wd2" y="hd2"/>
                </a:cxn>
              </a:cxnLst>
              <a:rect l="0" t="0" r="r" b="b"/>
              <a:pathLst>
                <a:path w="21483" h="21492" fill="norm" stroke="1" extrusionOk="0">
                  <a:moveTo>
                    <a:pt x="21472" y="4970"/>
                  </a:moveTo>
                  <a:cubicBezTo>
                    <a:pt x="21377" y="7391"/>
                    <a:pt x="19915" y="10703"/>
                    <a:pt x="17092" y="14904"/>
                  </a:cubicBezTo>
                  <a:cubicBezTo>
                    <a:pt x="14171" y="19297"/>
                    <a:pt x="11699" y="21492"/>
                    <a:pt x="9678" y="21492"/>
                  </a:cubicBezTo>
                  <a:cubicBezTo>
                    <a:pt x="8425" y="21491"/>
                    <a:pt x="7366" y="20156"/>
                    <a:pt x="6500" y="17477"/>
                  </a:cubicBezTo>
                  <a:cubicBezTo>
                    <a:pt x="5922" y="15019"/>
                    <a:pt x="5344" y="12560"/>
                    <a:pt x="4766" y="10108"/>
                  </a:cubicBezTo>
                  <a:cubicBezTo>
                    <a:pt x="4123" y="7427"/>
                    <a:pt x="3434" y="6088"/>
                    <a:pt x="2696" y="6088"/>
                  </a:cubicBezTo>
                  <a:cubicBezTo>
                    <a:pt x="2535" y="6088"/>
                    <a:pt x="1974" y="6478"/>
                    <a:pt x="1010" y="7260"/>
                  </a:cubicBezTo>
                  <a:lnTo>
                    <a:pt x="0" y="5751"/>
                  </a:lnTo>
                  <a:cubicBezTo>
                    <a:pt x="1060" y="4676"/>
                    <a:pt x="2102" y="3594"/>
                    <a:pt x="3131" y="2517"/>
                  </a:cubicBezTo>
                  <a:cubicBezTo>
                    <a:pt x="4542" y="1101"/>
                    <a:pt x="5601" y="360"/>
                    <a:pt x="6307" y="281"/>
                  </a:cubicBezTo>
                  <a:cubicBezTo>
                    <a:pt x="7975" y="95"/>
                    <a:pt x="9004" y="1418"/>
                    <a:pt x="9390" y="4243"/>
                  </a:cubicBezTo>
                  <a:cubicBezTo>
                    <a:pt x="9805" y="7297"/>
                    <a:pt x="10095" y="9195"/>
                    <a:pt x="10256" y="9940"/>
                  </a:cubicBezTo>
                  <a:cubicBezTo>
                    <a:pt x="10737" y="12470"/>
                    <a:pt x="11266" y="13733"/>
                    <a:pt x="11845" y="13733"/>
                  </a:cubicBezTo>
                  <a:cubicBezTo>
                    <a:pt x="12293" y="13733"/>
                    <a:pt x="12966" y="12916"/>
                    <a:pt x="13866" y="11280"/>
                  </a:cubicBezTo>
                  <a:cubicBezTo>
                    <a:pt x="14765" y="9641"/>
                    <a:pt x="15246" y="8395"/>
                    <a:pt x="15309" y="7537"/>
                  </a:cubicBezTo>
                  <a:cubicBezTo>
                    <a:pt x="15439" y="6124"/>
                    <a:pt x="14958" y="5420"/>
                    <a:pt x="13866" y="5420"/>
                  </a:cubicBezTo>
                  <a:cubicBezTo>
                    <a:pt x="13353" y="5420"/>
                    <a:pt x="12822" y="5546"/>
                    <a:pt x="12277" y="5811"/>
                  </a:cubicBezTo>
                  <a:cubicBezTo>
                    <a:pt x="13337" y="1827"/>
                    <a:pt x="15359" y="-108"/>
                    <a:pt x="18344" y="5"/>
                  </a:cubicBezTo>
                  <a:cubicBezTo>
                    <a:pt x="20559" y="77"/>
                    <a:pt x="21600" y="1735"/>
                    <a:pt x="21472" y="4970"/>
                  </a:cubicBezTo>
                  <a:close/>
                </a:path>
              </a:pathLst>
            </a:custGeom>
            <a:solidFill>
              <a:srgbClr val="FEFEFE"/>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7" name="Shape 247"/>
            <p:cNvSpPr/>
            <p:nvPr/>
          </p:nvSpPr>
          <p:spPr>
            <a:xfrm>
              <a:off x="2946400" y="850900"/>
              <a:ext cx="1240865" cy="1240857"/>
            </a:xfrm>
            <a:custGeom>
              <a:avLst/>
              <a:gdLst/>
              <a:ahLst/>
              <a:cxnLst>
                <a:cxn ang="0">
                  <a:pos x="wd2" y="hd2"/>
                </a:cxn>
                <a:cxn ang="5400000">
                  <a:pos x="wd2" y="hd2"/>
                </a:cxn>
                <a:cxn ang="10800000">
                  <a:pos x="wd2" y="hd2"/>
                </a:cxn>
                <a:cxn ang="16200000">
                  <a:pos x="wd2" y="hd2"/>
                </a:cxn>
              </a:cxnLst>
              <a:rect l="0" t="0" r="r" b="b"/>
              <a:pathLst>
                <a:path w="18940" h="18940" fill="norm" stroke="1" extrusionOk="0">
                  <a:moveTo>
                    <a:pt x="5346" y="948"/>
                  </a:moveTo>
                  <a:cubicBezTo>
                    <a:pt x="10052" y="-1330"/>
                    <a:pt x="15714" y="639"/>
                    <a:pt x="17992" y="5346"/>
                  </a:cubicBezTo>
                  <a:cubicBezTo>
                    <a:pt x="20270" y="10052"/>
                    <a:pt x="18301" y="15714"/>
                    <a:pt x="13594" y="17992"/>
                  </a:cubicBezTo>
                  <a:cubicBezTo>
                    <a:pt x="8888" y="20270"/>
                    <a:pt x="3226" y="18301"/>
                    <a:pt x="948" y="13594"/>
                  </a:cubicBezTo>
                  <a:cubicBezTo>
                    <a:pt x="-1330" y="8888"/>
                    <a:pt x="639" y="3226"/>
                    <a:pt x="5346" y="948"/>
                  </a:cubicBezTo>
                  <a:close/>
                </a:path>
              </a:pathLst>
            </a:custGeom>
            <a:solidFill>
              <a:srgbClr val="FAA928"/>
            </a:solidFill>
            <a:ln w="12700" cap="flat">
              <a:noFill/>
              <a:miter lim="400000"/>
            </a:ln>
            <a:effectLst/>
          </p:spPr>
          <p:txBody>
            <a:bodyPr wrap="square" lIns="38100" tIns="38100" rIns="38100" bIns="38100" numCol="1" anchor="ctr">
              <a:noAutofit/>
            </a:bodyPr>
            <a:lstStyle/>
            <a:p>
              <a:pPr lvl="0" defTabSz="457200">
                <a:defRPr sz="3000">
                  <a:solidFill>
                    <a:srgbClr val="FFFFFF"/>
                  </a:solidFill>
                  <a:effectLst>
                    <a:outerShdw sx="100000" sy="100000" kx="0" ky="0" algn="b" rotWithShape="0" blurRad="38100" dist="12700" dir="5400000">
                      <a:srgbClr val="000000">
                        <a:alpha val="50000"/>
                      </a:srgbClr>
                    </a:outerShdw>
                  </a:effectLst>
                </a:defRPr>
              </a:pPr>
            </a:p>
          </p:txBody>
        </p:sp>
        <p:sp>
          <p:nvSpPr>
            <p:cNvPr id="248" name="Shape 248"/>
            <p:cNvSpPr/>
            <p:nvPr/>
          </p:nvSpPr>
          <p:spPr>
            <a:xfrm>
              <a:off x="3136900" y="970415"/>
              <a:ext cx="849527" cy="952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l" defTabSz="457200">
                <a:lnSpc>
                  <a:spcPts val="7300"/>
                </a:lnSpc>
                <a:tabLst>
                  <a:tab pos="1066800" algn="l"/>
                </a:tabLst>
                <a:defRPr sz="6142">
                  <a:solidFill>
                    <a:srgbClr val="FFFFFF"/>
                  </a:solidFill>
                  <a:latin typeface="Arial Bold"/>
                  <a:ea typeface="Arial Bold"/>
                  <a:cs typeface="Arial Bold"/>
                  <a:sym typeface="Arial Bold"/>
                </a:defRPr>
              </a:lvl1pPr>
            </a:lstStyle>
            <a:p>
              <a:pPr lvl="0">
                <a:defRPr sz="1800">
                  <a:solidFill>
                    <a:srgbClr val="000000"/>
                  </a:solidFill>
                </a:defRPr>
              </a:pPr>
              <a:r>
                <a:rPr sz="6142">
                  <a:solidFill>
                    <a:srgbClr val="FFFFFF"/>
                  </a:solidFill>
                </a:rPr>
                <a:t>@</a:t>
              </a:r>
            </a:p>
          </p:txBody>
        </p:sp>
      </p:grpSp>
      <p:grpSp>
        <p:nvGrpSpPr>
          <p:cNvPr id="252" name="Group 252"/>
          <p:cNvGrpSpPr/>
          <p:nvPr/>
        </p:nvGrpSpPr>
        <p:grpSpPr>
          <a:xfrm>
            <a:off x="1866900" y="4381499"/>
            <a:ext cx="5727699" cy="5727700"/>
            <a:chOff x="0" y="0"/>
            <a:chExt cx="5727698" cy="5727698"/>
          </a:xfrm>
        </p:grpSpPr>
        <p:sp>
          <p:nvSpPr>
            <p:cNvPr id="250" name="Shape 250"/>
            <p:cNvSpPr/>
            <p:nvPr/>
          </p:nvSpPr>
          <p:spPr>
            <a:xfrm>
              <a:off x="0" y="0"/>
              <a:ext cx="5727699" cy="572769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FFFFFF"/>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251" name="Shape 251"/>
            <p:cNvSpPr/>
            <p:nvPr/>
          </p:nvSpPr>
          <p:spPr>
            <a:xfrm>
              <a:off x="723660" y="723660"/>
              <a:ext cx="4264980" cy="426498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cap="flat">
              <a:solidFill>
                <a:srgbClr val="000000">
                  <a:alpha val="0"/>
                </a:srgbClr>
              </a:solidFill>
              <a:prstDash val="solid"/>
              <a:miter lim="400000"/>
            </a:ln>
            <a:effectLst/>
          </p:spPr>
          <p:txBody>
            <a:bodyPr wrap="square" lIns="0" tIns="0" rIns="0" bIns="0" numCol="1" anchor="ctr">
              <a:noAutofit/>
            </a:bodyP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253" name="Shape 253"/>
          <p:cNvSpPr/>
          <p:nvPr/>
        </p:nvSpPr>
        <p:spPr>
          <a:xfrm>
            <a:off x="3073400" y="6210300"/>
            <a:ext cx="3314700" cy="2857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144" sz="3600">
                <a:solidFill>
                  <a:srgbClr val="A37512"/>
                </a:solidFill>
                <a:latin typeface="Helvetica-Bold"/>
                <a:ea typeface="Helvetica-Bold"/>
                <a:cs typeface="Helvetica-Bold"/>
                <a:sym typeface="Helvetica-Bold"/>
              </a:rPr>
              <a:t>Strategy</a:t>
            </a:r>
            <a:endParaRPr b="1" spc="-144" sz="3600">
              <a:solidFill>
                <a:srgbClr val="A37512"/>
              </a:solidFill>
              <a:latin typeface="Helvetica-Bold"/>
              <a:ea typeface="Helvetica-Bold"/>
              <a:cs typeface="Helvetica-Bold"/>
              <a:sym typeface="Helvetica-Bold"/>
            </a:endParaRPr>
          </a:p>
          <a:p>
            <a:pPr lvl="0">
              <a:defRPr sz="1800"/>
            </a:pPr>
            <a:r>
              <a:rPr b="1" spc="-24" sz="2400">
                <a:latin typeface="Helvetica-Bold"/>
                <a:ea typeface="Helvetica-Bold"/>
                <a:cs typeface="Helvetica-Bold"/>
                <a:sym typeface="Helvetica-Bold"/>
              </a:rPr>
              <a:t>To ensure efficient world class service delivery to all patients in the public health sector all over South Africa.</a:t>
            </a:r>
          </a:p>
        </p:txBody>
      </p:sp>
      <p:sp>
        <p:nvSpPr>
          <p:cNvPr id="254" name="Shape 254"/>
          <p:cNvSpPr/>
          <p:nvPr/>
        </p:nvSpPr>
        <p:spPr>
          <a:xfrm>
            <a:off x="20027138" y="9932627"/>
            <a:ext cx="5067301" cy="3302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180" sz="4500">
                <a:latin typeface="Helvetica-Bold"/>
                <a:ea typeface="Helvetica-Bold"/>
                <a:cs typeface="Helvetica-Bold"/>
                <a:sym typeface="Helvetica-Bold"/>
              </a:rPr>
              <a:t>Customer Satisfaction!</a:t>
            </a:r>
            <a:endParaRPr b="1" spc="-180" sz="4500">
              <a:latin typeface="Helvetica-Bold"/>
              <a:ea typeface="Helvetica-Bold"/>
              <a:cs typeface="Helvetica-Bold"/>
              <a:sym typeface="Helvetica-Bold"/>
            </a:endParaRPr>
          </a:p>
          <a:p>
            <a:pPr lvl="0" algn="l">
              <a:defRPr sz="1800"/>
            </a:pPr>
            <a:r>
              <a:rPr b="1" spc="-29" sz="3000">
                <a:latin typeface="Helvetica-Bold"/>
                <a:ea typeface="Helvetica-Bold"/>
                <a:cs typeface="Helvetica-Bold"/>
                <a:sym typeface="Helvetica-Bold"/>
              </a:rPr>
              <a:t>Guaranteeing a 100% Patient satisfactory rate from all Government hospitals.</a:t>
            </a:r>
          </a:p>
        </p:txBody>
      </p:sp>
      <p:sp>
        <p:nvSpPr>
          <p:cNvPr id="255" name="Shape 255"/>
          <p:cNvSpPr/>
          <p:nvPr/>
        </p:nvSpPr>
        <p:spPr>
          <a:xfrm>
            <a:off x="19539435" y="-48395"/>
            <a:ext cx="4838028" cy="6829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144" sz="3600">
                <a:solidFill>
                  <a:srgbClr val="C82506"/>
                </a:solidFill>
                <a:latin typeface="Helvetica-Bold"/>
                <a:ea typeface="Helvetica-Bold"/>
                <a:cs typeface="Helvetica-Bold"/>
                <a:sym typeface="Helvetica-Bold"/>
              </a:rPr>
              <a:t>Technological Advancement For the Hospital </a:t>
            </a:r>
            <a:endParaRPr b="1" spc="-144" sz="3600">
              <a:solidFill>
                <a:srgbClr val="C82506"/>
              </a:solidFill>
              <a:latin typeface="Helvetica-Bold"/>
              <a:ea typeface="Helvetica-Bold"/>
              <a:cs typeface="Helvetica-Bold"/>
              <a:sym typeface="Helvetica-Bold"/>
            </a:endParaRPr>
          </a:p>
          <a:p>
            <a:pPr lvl="0">
              <a:defRPr sz="1800"/>
            </a:pPr>
            <a:r>
              <a:rPr b="1" spc="-29" sz="3000">
                <a:latin typeface="Helvetica-Bold"/>
                <a:ea typeface="Helvetica-Bold"/>
                <a:cs typeface="Helvetica-Bold"/>
                <a:sym typeface="Helvetica-Bold"/>
              </a:rPr>
              <a:t> We believe that Bophelo Health will be a breakthrough advancement in technology for hospitals and our country that will revitalise and restructure the South African health care system.</a:t>
            </a:r>
            <a:endParaRPr b="1" spc="-29" sz="3000">
              <a:latin typeface="Helvetica-Bold"/>
              <a:ea typeface="Helvetica-Bold"/>
              <a:cs typeface="Helvetica-Bold"/>
              <a:sym typeface="Helvetica-Bold"/>
            </a:endParaRPr>
          </a:p>
          <a:p>
            <a:pPr lvl="0" marL="857250" indent="-857250" algn="l" defTabSz="457200">
              <a:defRPr sz="1800"/>
            </a:pPr>
            <a:r>
              <a:rPr b="1" sz="6900">
                <a:latin typeface="Arial"/>
                <a:ea typeface="Arial"/>
                <a:cs typeface="Arial"/>
                <a:sym typeface="Arial"/>
              </a:rPr>
              <a:t> </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zledodrop-filtered.jpg"/>
          <p:cNvPicPr/>
          <p:nvPr/>
        </p:nvPicPr>
        <p:blipFill>
          <a:blip r:embed="rId2">
            <a:alphaModFix amt="30000"/>
            <a:extLst/>
          </a:blip>
          <a:srcRect l="0" t="0" r="0" b="0"/>
          <a:stretch>
            <a:fillRect/>
          </a:stretch>
        </p:blipFill>
        <p:spPr>
          <a:xfrm>
            <a:off x="1" y="4"/>
            <a:ext cx="24383999" cy="13715996"/>
          </a:xfrm>
          <a:prstGeom prst="rect">
            <a:avLst/>
          </a:prstGeom>
          <a:ln w="12700">
            <a:miter lim="400000"/>
          </a:ln>
        </p:spPr>
      </p:pic>
      <p:sp>
        <p:nvSpPr>
          <p:cNvPr id="258" name="Shape 258"/>
          <p:cNvSpPr/>
          <p:nvPr/>
        </p:nvSpPr>
        <p:spPr>
          <a:xfrm>
            <a:off x="1165252" y="2679700"/>
            <a:ext cx="18796001" cy="8331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1152" sz="288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1152" sz="28800">
                <a:solidFill>
                  <a:srgbClr val="FFFFFF"/>
                </a:solidFill>
              </a:rPr>
              <a:t>       END</a:t>
            </a:r>
          </a:p>
        </p:txBody>
      </p:sp>
      <p:sp>
        <p:nvSpPr>
          <p:cNvPr id="259" name="Shape 259"/>
          <p:cNvSpPr/>
          <p:nvPr/>
        </p:nvSpPr>
        <p:spPr>
          <a:xfrm>
            <a:off x="3886199" y="3657599"/>
            <a:ext cx="2717802" cy="27178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98925"/>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260" name="Shape 260"/>
          <p:cNvSpPr/>
          <p:nvPr/>
        </p:nvSpPr>
        <p:spPr>
          <a:xfrm>
            <a:off x="15963899" y="3657599"/>
            <a:ext cx="2717802" cy="27178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52F6E"/>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261" name="droppedImage.pdf"/>
          <p:cNvPicPr/>
          <p:nvPr/>
        </p:nvPicPr>
        <p:blipFill>
          <a:blip r:embed="rId3">
            <a:extLst/>
          </a:blip>
          <a:stretch>
            <a:fillRect/>
          </a:stretch>
        </p:blipFill>
        <p:spPr>
          <a:xfrm>
            <a:off x="6007096" y="4330725"/>
            <a:ext cx="28155901" cy="21023541"/>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nvSpPr>
        <p:spPr>
          <a:xfrm>
            <a:off x="15684500" y="5203583"/>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AA928">
              <a:alpha val="3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35" name="Shape 35"/>
          <p:cNvSpPr/>
          <p:nvPr/>
        </p:nvSpPr>
        <p:spPr>
          <a:xfrm>
            <a:off x="-3187700" y="-4787900"/>
            <a:ext cx="8356600" cy="83566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5F47"/>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36" name="pasted-image.png"/>
          <p:cNvPicPr/>
          <p:nvPr/>
        </p:nvPicPr>
        <p:blipFill>
          <a:blip r:embed="rId2">
            <a:extLst/>
          </a:blip>
          <a:srcRect l="0" t="14688" r="0" b="14688"/>
          <a:stretch>
            <a:fillRect/>
          </a:stretch>
        </p:blipFill>
        <p:spPr>
          <a:xfrm>
            <a:off x="10172700" y="-139700"/>
            <a:ext cx="14287500" cy="9067800"/>
          </a:xfrm>
          <a:prstGeom prst="rect">
            <a:avLst/>
          </a:prstGeom>
          <a:ln w="12700">
            <a:miter lim="400000"/>
          </a:ln>
        </p:spPr>
      </p:pic>
      <p:sp>
        <p:nvSpPr>
          <p:cNvPr id="37" name="Shape 37"/>
          <p:cNvSpPr/>
          <p:nvPr/>
        </p:nvSpPr>
        <p:spPr>
          <a:xfrm>
            <a:off x="764367" y="3911600"/>
            <a:ext cx="8688844" cy="5892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r">
              <a:lnSpc>
                <a:spcPct val="70000"/>
              </a:lnSpc>
              <a:defRPr sz="1800"/>
            </a:pPr>
            <a:r>
              <a:rPr b="1" spc="-319" sz="8000">
                <a:solidFill>
                  <a:srgbClr val="53585F"/>
                </a:solidFill>
                <a:latin typeface="Helvetica-Bold"/>
                <a:ea typeface="Helvetica-Bold"/>
                <a:cs typeface="Helvetica-Bold"/>
                <a:sym typeface="Helvetica-Bold"/>
              </a:rPr>
              <a:t>CREATIVE </a:t>
            </a:r>
            <a:endParaRPr b="1" spc="-319" sz="8000">
              <a:solidFill>
                <a:srgbClr val="53585F"/>
              </a:solidFill>
              <a:latin typeface="Helvetica-Bold"/>
              <a:ea typeface="Helvetica-Bold"/>
              <a:cs typeface="Helvetica-Bold"/>
              <a:sym typeface="Helvetica-Bold"/>
            </a:endParaRPr>
          </a:p>
          <a:p>
            <a:pPr lvl="0" algn="r">
              <a:lnSpc>
                <a:spcPct val="70000"/>
              </a:lnSpc>
              <a:defRPr sz="1800"/>
            </a:pPr>
            <a:r>
              <a:rPr b="1" spc="-319" sz="8000">
                <a:solidFill>
                  <a:srgbClr val="53585F"/>
                </a:solidFill>
                <a:latin typeface="Helvetica-Bold"/>
                <a:ea typeface="Helvetica-Bold"/>
                <a:cs typeface="Helvetica-Bold"/>
                <a:sym typeface="Helvetica-Bold"/>
              </a:rPr>
              <a:t>SOLUTIONS </a:t>
            </a:r>
            <a:endParaRPr b="1" spc="-319" sz="8000">
              <a:solidFill>
                <a:srgbClr val="53585F"/>
              </a:solidFill>
              <a:latin typeface="Helvetica-Bold"/>
              <a:ea typeface="Helvetica-Bold"/>
              <a:cs typeface="Helvetica-Bold"/>
              <a:sym typeface="Helvetica-Bold"/>
            </a:endParaRPr>
          </a:p>
          <a:p>
            <a:pPr lvl="0" algn="r">
              <a:lnSpc>
                <a:spcPct val="70000"/>
              </a:lnSpc>
              <a:defRPr sz="1800"/>
            </a:pPr>
            <a:r>
              <a:rPr b="1" spc="-319" sz="8000">
                <a:solidFill>
                  <a:srgbClr val="53585F"/>
                </a:solidFill>
                <a:latin typeface="Helvetica-Bold"/>
                <a:ea typeface="Helvetica-Bold"/>
                <a:cs typeface="Helvetica-Bold"/>
                <a:sym typeface="Helvetica-Bold"/>
              </a:rPr>
              <a:t>FOR ALL YOUR </a:t>
            </a:r>
            <a:endParaRPr b="1" spc="-319" sz="8000">
              <a:solidFill>
                <a:srgbClr val="53585F"/>
              </a:solidFill>
              <a:latin typeface="Helvetica-Bold"/>
              <a:ea typeface="Helvetica-Bold"/>
              <a:cs typeface="Helvetica-Bold"/>
              <a:sym typeface="Helvetica-Bold"/>
            </a:endParaRPr>
          </a:p>
          <a:p>
            <a:pPr lvl="0" algn="r">
              <a:lnSpc>
                <a:spcPct val="70000"/>
              </a:lnSpc>
              <a:defRPr sz="1800"/>
            </a:pPr>
            <a:r>
              <a:rPr b="1" spc="-319" sz="8000">
                <a:solidFill>
                  <a:srgbClr val="53585F"/>
                </a:solidFill>
                <a:latin typeface="Helvetica-Bold"/>
                <a:ea typeface="Helvetica-Bold"/>
                <a:cs typeface="Helvetica-Bold"/>
                <a:sym typeface="Helvetica-Bold"/>
              </a:rPr>
              <a:t>TECHNOLOGICAL</a:t>
            </a:r>
            <a:endParaRPr b="1" spc="-319" sz="8000">
              <a:solidFill>
                <a:srgbClr val="53585F"/>
              </a:solidFill>
              <a:latin typeface="Helvetica-Bold"/>
              <a:ea typeface="Helvetica-Bold"/>
              <a:cs typeface="Helvetica-Bold"/>
              <a:sym typeface="Helvetica-Bold"/>
            </a:endParaRPr>
          </a:p>
          <a:p>
            <a:pPr lvl="0" algn="r">
              <a:lnSpc>
                <a:spcPct val="70000"/>
              </a:lnSpc>
              <a:defRPr sz="1800"/>
            </a:pPr>
            <a:r>
              <a:rPr b="1" spc="-319" sz="8000">
                <a:solidFill>
                  <a:srgbClr val="53585F"/>
                </a:solidFill>
                <a:latin typeface="Helvetica-Bold"/>
                <a:ea typeface="Helvetica-Bold"/>
                <a:cs typeface="Helvetica-Bold"/>
                <a:sym typeface="Helvetica-Bold"/>
              </a:rPr>
              <a:t> PROBLEMS</a:t>
            </a:r>
          </a:p>
        </p:txBody>
      </p:sp>
      <p:sp>
        <p:nvSpPr>
          <p:cNvPr id="38" name="Shape 38"/>
          <p:cNvSpPr/>
          <p:nvPr/>
        </p:nvSpPr>
        <p:spPr>
          <a:xfrm>
            <a:off x="5147342" y="9889884"/>
            <a:ext cx="12052301" cy="2540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pc="-39" sz="4000">
                <a:latin typeface="Helvetica"/>
                <a:ea typeface="Helvetica"/>
                <a:cs typeface="Helvetica"/>
                <a:sym typeface="Helvetica"/>
              </a:defRPr>
            </a:lvl1pPr>
          </a:lstStyle>
          <a:p>
            <a:pPr lvl="0">
              <a:defRPr spc="0" sz="1800"/>
            </a:pPr>
            <a:r>
              <a:rPr spc="-39" sz="4000"/>
              <a:t>Msebetsi Solutions is a software development firm created by Tshepo Nkoe in 2014,Based in Sandton, It was conceived with the aim of developing innovative technology, to solve challenges Africa faces. </a:t>
            </a:r>
          </a:p>
        </p:txBody>
      </p:sp>
      <p:sp>
        <p:nvSpPr>
          <p:cNvPr id="39" name="Shape 39"/>
          <p:cNvSpPr/>
          <p:nvPr/>
        </p:nvSpPr>
        <p:spPr>
          <a:xfrm>
            <a:off x="685800" y="596900"/>
            <a:ext cx="2730500" cy="1295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pc="-72" sz="36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72" sz="3600">
                <a:solidFill>
                  <a:srgbClr val="FFFFFF"/>
                </a:solidFill>
              </a:rPr>
              <a:t>COMPANY OVERVIEW</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nvSpPr>
        <p:spPr>
          <a:xfrm>
            <a:off x="1165251" y="679450"/>
            <a:ext cx="9372601"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256" sz="6400">
                <a:solidFill>
                  <a:srgbClr val="444444"/>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444444"/>
                </a:solidFill>
              </a:rPr>
              <a:t>MEET THE TEAM</a:t>
            </a:r>
          </a:p>
        </p:txBody>
      </p:sp>
      <p:sp>
        <p:nvSpPr>
          <p:cNvPr id="42" name="Shape 42"/>
          <p:cNvSpPr/>
          <p:nvPr/>
        </p:nvSpPr>
        <p:spPr>
          <a:xfrm>
            <a:off x="1168400" y="1771650"/>
            <a:ext cx="9372600"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64" sz="3200">
                <a:solidFill>
                  <a:srgbClr val="929292"/>
                </a:solidFill>
                <a:latin typeface="Helvetica"/>
                <a:ea typeface="Helvetica"/>
                <a:cs typeface="Helvetica"/>
                <a:sym typeface="Helvetica"/>
              </a:defRPr>
            </a:lvl1pPr>
          </a:lstStyle>
          <a:p>
            <a:pPr lvl="0">
              <a:defRPr spc="0" sz="1800">
                <a:solidFill>
                  <a:srgbClr val="000000"/>
                </a:solidFill>
              </a:defRPr>
            </a:pPr>
            <a:r>
              <a:rPr spc="-64" sz="3200">
                <a:solidFill>
                  <a:srgbClr val="929292"/>
                </a:solidFill>
              </a:rPr>
              <a:t>Msebetsi Solutions</a:t>
            </a:r>
          </a:p>
        </p:txBody>
      </p:sp>
      <p:sp>
        <p:nvSpPr>
          <p:cNvPr id="43" name="Shape 43"/>
          <p:cNvSpPr/>
          <p:nvPr/>
        </p:nvSpPr>
        <p:spPr>
          <a:xfrm>
            <a:off x="298625" y="3668898"/>
            <a:ext cx="4905251" cy="4903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44" name="pasted-image.png"/>
          <p:cNvPicPr/>
          <p:nvPr/>
        </p:nvPicPr>
        <p:blipFill>
          <a:blip r:embed="rId2">
            <a:extLst/>
          </a:blip>
          <a:stretch>
            <a:fillRect/>
          </a:stretch>
        </p:blipFill>
        <p:spPr>
          <a:xfrm>
            <a:off x="637692" y="3975046"/>
            <a:ext cx="4227117" cy="4225637"/>
          </a:xfrm>
          <a:prstGeom prst="rect">
            <a:avLst/>
          </a:prstGeom>
          <a:ln w="12700">
            <a:miter lim="400000"/>
          </a:ln>
        </p:spPr>
      </p:pic>
      <p:sp>
        <p:nvSpPr>
          <p:cNvPr id="45" name="Shape 45"/>
          <p:cNvSpPr/>
          <p:nvPr/>
        </p:nvSpPr>
        <p:spPr>
          <a:xfrm>
            <a:off x="827200" y="8858250"/>
            <a:ext cx="3848101" cy="635000"/>
          </a:xfrm>
          <a:prstGeom prst="rect">
            <a:avLst/>
          </a:prstGeom>
          <a:solidFill>
            <a:srgbClr val="FAA928"/>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70000"/>
              </a:lnSpc>
              <a:defRPr b="1" spc="-128" sz="32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128" sz="3200">
                <a:solidFill>
                  <a:srgbClr val="FFFFFF"/>
                </a:solidFill>
              </a:rPr>
              <a:t>TSHEPO NKOE</a:t>
            </a:r>
          </a:p>
        </p:txBody>
      </p:sp>
      <p:sp>
        <p:nvSpPr>
          <p:cNvPr id="46" name="Shape 46"/>
          <p:cNvSpPr/>
          <p:nvPr/>
        </p:nvSpPr>
        <p:spPr>
          <a:xfrm>
            <a:off x="580563" y="9751841"/>
            <a:ext cx="5067301" cy="1384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107" sz="2700">
                <a:solidFill>
                  <a:srgbClr val="232323"/>
                </a:solidFill>
                <a:latin typeface="Helvetica-Bold"/>
                <a:ea typeface="Helvetica-Bold"/>
                <a:cs typeface="Helvetica-Bold"/>
                <a:sym typeface="Helvetica-Bold"/>
              </a:rPr>
              <a:t>Director &amp; Visionary </a:t>
            </a:r>
            <a:endParaRPr b="1" spc="-256" sz="6400">
              <a:solidFill>
                <a:srgbClr val="232323"/>
              </a:solidFill>
              <a:latin typeface="Helvetica-Bold"/>
              <a:ea typeface="Helvetica-Bold"/>
              <a:cs typeface="Helvetica-Bold"/>
              <a:sym typeface="Helvetica-Bold"/>
            </a:endParaRPr>
          </a:p>
          <a:p>
            <a:pPr lvl="0">
              <a:defRPr sz="1800"/>
            </a:pPr>
            <a:r>
              <a:rPr spc="-24" sz="2400">
                <a:solidFill>
                  <a:srgbClr val="232323"/>
                </a:solidFill>
                <a:latin typeface="Helvetica"/>
                <a:ea typeface="Helvetica"/>
                <a:cs typeface="Helvetica"/>
                <a:sym typeface="Helvetica"/>
              </a:rPr>
              <a:t>Extraordinary </a:t>
            </a:r>
            <a:r>
              <a:rPr spc="-24" sz="2400">
                <a:solidFill>
                  <a:srgbClr val="232323"/>
                </a:solidFill>
                <a:latin typeface="Helvetica"/>
                <a:ea typeface="Helvetica"/>
                <a:cs typeface="Helvetica"/>
                <a:sym typeface="Helvetica"/>
              </a:rPr>
              <a:t>Entrepreneur</a:t>
            </a:r>
            <a:r>
              <a:rPr spc="-24" sz="2400">
                <a:solidFill>
                  <a:srgbClr val="232323"/>
                </a:solidFill>
                <a:latin typeface="Helvetica"/>
                <a:ea typeface="Helvetica"/>
                <a:cs typeface="Helvetica"/>
                <a:sym typeface="Helvetica"/>
              </a:rPr>
              <a:t> and Computer programmer, </a:t>
            </a:r>
          </a:p>
        </p:txBody>
      </p:sp>
      <p:sp>
        <p:nvSpPr>
          <p:cNvPr id="47" name="Shape 47"/>
          <p:cNvSpPr/>
          <p:nvPr/>
        </p:nvSpPr>
        <p:spPr>
          <a:xfrm>
            <a:off x="5317859" y="3668898"/>
            <a:ext cx="4905252" cy="4903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48" name="pasted-image.tif"/>
          <p:cNvPicPr/>
          <p:nvPr/>
        </p:nvPicPr>
        <p:blipFill>
          <a:blip r:embed="rId3">
            <a:extLst/>
          </a:blip>
          <a:stretch>
            <a:fillRect/>
          </a:stretch>
        </p:blipFill>
        <p:spPr>
          <a:xfrm>
            <a:off x="5657007" y="4007935"/>
            <a:ext cx="4226956" cy="4225529"/>
          </a:xfrm>
          <a:prstGeom prst="rect">
            <a:avLst/>
          </a:prstGeom>
          <a:ln w="12700">
            <a:miter lim="400000"/>
          </a:ln>
        </p:spPr>
      </p:pic>
      <p:sp>
        <p:nvSpPr>
          <p:cNvPr id="49" name="Shape 49"/>
          <p:cNvSpPr/>
          <p:nvPr/>
        </p:nvSpPr>
        <p:spPr>
          <a:xfrm>
            <a:off x="5846434" y="8858250"/>
            <a:ext cx="3848101" cy="635000"/>
          </a:xfrm>
          <a:prstGeom prst="rect">
            <a:avLst/>
          </a:prstGeom>
          <a:solidFill>
            <a:srgbClr val="F15F47"/>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70000"/>
              </a:lnSpc>
              <a:defRPr b="1" spc="-128" sz="32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128" sz="3200">
                <a:solidFill>
                  <a:srgbClr val="FFFFFF"/>
                </a:solidFill>
              </a:rPr>
              <a:t>CARLOS HERRERA</a:t>
            </a:r>
          </a:p>
        </p:txBody>
      </p:sp>
      <p:sp>
        <p:nvSpPr>
          <p:cNvPr id="50" name="Shape 50"/>
          <p:cNvSpPr/>
          <p:nvPr/>
        </p:nvSpPr>
        <p:spPr>
          <a:xfrm>
            <a:off x="5655452" y="9766300"/>
            <a:ext cx="5067301" cy="25908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26" sz="2700">
                <a:solidFill>
                  <a:srgbClr val="232323"/>
                </a:solidFill>
                <a:latin typeface="Helvetica-Bold"/>
                <a:ea typeface="Helvetica-Bold"/>
                <a:cs typeface="Helvetica-Bold"/>
                <a:sym typeface="Helvetica-Bold"/>
              </a:rPr>
              <a:t>Software Architect</a:t>
            </a:r>
            <a:endParaRPr b="1" spc="-26" sz="2700">
              <a:solidFill>
                <a:srgbClr val="232323"/>
              </a:solidFill>
              <a:latin typeface="Helvetica-Bold"/>
              <a:ea typeface="Helvetica-Bold"/>
              <a:cs typeface="Helvetica-Bold"/>
              <a:sym typeface="Helvetica-Bold"/>
            </a:endParaRPr>
          </a:p>
          <a:p>
            <a:pPr lvl="0">
              <a:defRPr sz="1800"/>
            </a:pPr>
            <a:r>
              <a:rPr spc="-96" sz="2400">
                <a:solidFill>
                  <a:srgbClr val="232323"/>
                </a:solidFill>
                <a:latin typeface="Helvetica"/>
                <a:ea typeface="Helvetica"/>
                <a:cs typeface="Helvetica"/>
                <a:sym typeface="Helvetica"/>
              </a:rPr>
              <a:t>Graduated as a Software Developer from CTI education Group , Proficient in 6 Programming Languages</a:t>
            </a:r>
            <a:endParaRPr spc="-256" sz="6400">
              <a:solidFill>
                <a:srgbClr val="232323"/>
              </a:solidFill>
              <a:latin typeface="Helvetica"/>
              <a:ea typeface="Helvetica"/>
              <a:cs typeface="Helvetica"/>
              <a:sym typeface="Helvetica"/>
            </a:endParaRPr>
          </a:p>
        </p:txBody>
      </p:sp>
      <p:sp>
        <p:nvSpPr>
          <p:cNvPr id="51" name="Shape 51"/>
          <p:cNvSpPr/>
          <p:nvPr/>
        </p:nvSpPr>
        <p:spPr>
          <a:xfrm>
            <a:off x="10586343" y="3668898"/>
            <a:ext cx="4905252" cy="4903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52" name="pasted-image.png"/>
          <p:cNvPicPr/>
          <p:nvPr/>
        </p:nvPicPr>
        <p:blipFill>
          <a:blip r:embed="rId4">
            <a:extLst/>
          </a:blip>
          <a:stretch>
            <a:fillRect/>
          </a:stretch>
        </p:blipFill>
        <p:spPr>
          <a:xfrm>
            <a:off x="10925410" y="4007827"/>
            <a:ext cx="4227117" cy="4225637"/>
          </a:xfrm>
          <a:prstGeom prst="rect">
            <a:avLst/>
          </a:prstGeom>
          <a:ln w="12700">
            <a:miter lim="400000"/>
          </a:ln>
        </p:spPr>
      </p:pic>
      <p:sp>
        <p:nvSpPr>
          <p:cNvPr id="53" name="Shape 53"/>
          <p:cNvSpPr/>
          <p:nvPr/>
        </p:nvSpPr>
        <p:spPr>
          <a:xfrm>
            <a:off x="11327029" y="8667750"/>
            <a:ext cx="3848101" cy="1016000"/>
          </a:xfrm>
          <a:prstGeom prst="rect">
            <a:avLst/>
          </a:prstGeom>
          <a:solidFill>
            <a:srgbClr val="70BF4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nSpc>
                <a:spcPct val="70000"/>
              </a:lnSpc>
              <a:defRPr b="1" spc="-128" sz="3200">
                <a:latin typeface="Helvetica-Bold"/>
                <a:ea typeface="Helvetica-Bold"/>
                <a:cs typeface="Helvetica-Bold"/>
                <a:sym typeface="Helvetica-Bold"/>
              </a:defRPr>
            </a:lvl1pPr>
          </a:lstStyle>
          <a:p>
            <a:pPr lvl="0">
              <a:defRPr b="0" spc="0" sz="1800"/>
            </a:pPr>
            <a:r>
              <a:rPr b="1" spc="-128" sz="3200"/>
              <a:t>DAVID ASIEGBUNAM</a:t>
            </a:r>
          </a:p>
        </p:txBody>
      </p:sp>
      <p:sp>
        <p:nvSpPr>
          <p:cNvPr id="54" name="Shape 54"/>
          <p:cNvSpPr/>
          <p:nvPr/>
        </p:nvSpPr>
        <p:spPr>
          <a:xfrm>
            <a:off x="10983286" y="9768231"/>
            <a:ext cx="5067301" cy="1384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107" sz="2700">
                <a:solidFill>
                  <a:srgbClr val="232323"/>
                </a:solidFill>
                <a:latin typeface="Helvetica-Bold"/>
                <a:ea typeface="Helvetica-Bold"/>
                <a:cs typeface="Helvetica-Bold"/>
                <a:sym typeface="Helvetica-Bold"/>
              </a:rPr>
              <a:t>User Interface Designer</a:t>
            </a:r>
            <a:endParaRPr b="1" spc="-256" sz="6400">
              <a:solidFill>
                <a:srgbClr val="232323"/>
              </a:solidFill>
              <a:latin typeface="Helvetica-Bold"/>
              <a:ea typeface="Helvetica-Bold"/>
              <a:cs typeface="Helvetica-Bold"/>
              <a:sym typeface="Helvetica-Bold"/>
            </a:endParaRPr>
          </a:p>
          <a:p>
            <a:pPr lvl="0">
              <a:defRPr sz="1800"/>
            </a:pPr>
            <a:r>
              <a:rPr spc="-24" sz="2400">
                <a:solidFill>
                  <a:srgbClr val="232323"/>
                </a:solidFill>
                <a:latin typeface="Helvetica"/>
                <a:ea typeface="Helvetica"/>
                <a:cs typeface="Helvetica"/>
                <a:sym typeface="Helvetica"/>
              </a:rPr>
              <a:t>Incredible Graphic Designer and Computer Programmer</a:t>
            </a:r>
          </a:p>
        </p:txBody>
      </p:sp>
      <p:sp>
        <p:nvSpPr>
          <p:cNvPr id="55" name="Shape 55"/>
          <p:cNvSpPr/>
          <p:nvPr/>
        </p:nvSpPr>
        <p:spPr>
          <a:xfrm>
            <a:off x="16560800" y="3633794"/>
            <a:ext cx="4905251" cy="4903603"/>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FFFFFF"/>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56" name="Shape 56"/>
          <p:cNvSpPr/>
          <p:nvPr/>
        </p:nvSpPr>
        <p:spPr>
          <a:xfrm>
            <a:off x="17089375" y="8510017"/>
            <a:ext cx="3848101" cy="1331466"/>
          </a:xfrm>
          <a:prstGeom prst="rect">
            <a:avLst/>
          </a:prstGeom>
          <a:solidFill>
            <a:srgbClr val="E52F6E"/>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457200">
              <a:defRPr b="1" sz="4000">
                <a:solidFill>
                  <a:srgbClr val="355899"/>
                </a:solidFill>
                <a:latin typeface="Helvetica Neue"/>
                <a:ea typeface="Helvetica Neue"/>
                <a:cs typeface="Helvetica Neue"/>
                <a:sym typeface="Helvetica Neue"/>
              </a:defRPr>
            </a:lvl1pPr>
          </a:lstStyle>
          <a:p>
            <a:pPr lvl="0">
              <a:defRPr b="0" sz="1800">
                <a:solidFill>
                  <a:srgbClr val="000000"/>
                </a:solidFill>
              </a:defRPr>
            </a:pPr>
            <a:r>
              <a:rPr b="1" sz="4000">
                <a:solidFill>
                  <a:srgbClr val="355899"/>
                </a:solidFill>
              </a:rPr>
              <a:t>Rabe            Nevhutalu</a:t>
            </a:r>
          </a:p>
        </p:txBody>
      </p:sp>
      <p:pic>
        <p:nvPicPr>
          <p:cNvPr id="57" name="pasted-image.png"/>
          <p:cNvPicPr/>
          <p:nvPr/>
        </p:nvPicPr>
        <p:blipFill>
          <a:blip r:embed="rId5">
            <a:extLst/>
          </a:blip>
          <a:stretch>
            <a:fillRect/>
          </a:stretch>
        </p:blipFill>
        <p:spPr>
          <a:xfrm>
            <a:off x="17457149" y="4175354"/>
            <a:ext cx="3112553" cy="3890690"/>
          </a:xfrm>
          <a:prstGeom prst="rect">
            <a:avLst/>
          </a:prstGeom>
          <a:ln w="12700">
            <a:miter lim="400000"/>
          </a:ln>
        </p:spPr>
      </p:pic>
      <p:sp>
        <p:nvSpPr>
          <p:cNvPr id="58" name="Shape 58"/>
          <p:cNvSpPr/>
          <p:nvPr/>
        </p:nvSpPr>
        <p:spPr>
          <a:xfrm>
            <a:off x="16479775" y="9926548"/>
            <a:ext cx="5067301" cy="1384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pc="-107" sz="2700">
                <a:solidFill>
                  <a:srgbClr val="232323"/>
                </a:solidFill>
                <a:latin typeface="Helvetica-Bold"/>
                <a:ea typeface="Helvetica-Bold"/>
                <a:cs typeface="Helvetica-Bold"/>
                <a:sym typeface="Helvetica-Bold"/>
              </a:rPr>
              <a:t>User Interface Designer</a:t>
            </a:r>
            <a:endParaRPr b="1" spc="-256" sz="6400">
              <a:solidFill>
                <a:srgbClr val="232323"/>
              </a:solidFill>
              <a:latin typeface="Helvetica-Bold"/>
              <a:ea typeface="Helvetica-Bold"/>
              <a:cs typeface="Helvetica-Bold"/>
              <a:sym typeface="Helvetica-Bold"/>
            </a:endParaRPr>
          </a:p>
          <a:p>
            <a:pPr lvl="0">
              <a:defRPr sz="1800"/>
            </a:pPr>
            <a:r>
              <a:rPr spc="-24" sz="2400">
                <a:solidFill>
                  <a:srgbClr val="232323"/>
                </a:solidFill>
                <a:latin typeface="Helvetica"/>
                <a:ea typeface="Helvetica"/>
                <a:cs typeface="Helvetica"/>
                <a:sym typeface="Helvetica"/>
              </a:rPr>
              <a:t>Incredible Business Women and Facilitator </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nvSpPr>
        <p:spPr>
          <a:xfrm>
            <a:off x="15684500" y="5203583"/>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AA928">
              <a:alpha val="3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61" name="Shape 61"/>
          <p:cNvSpPr/>
          <p:nvPr/>
        </p:nvSpPr>
        <p:spPr>
          <a:xfrm>
            <a:off x="-3187700" y="-4787900"/>
            <a:ext cx="8356600" cy="83566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15F47"/>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pic>
        <p:nvPicPr>
          <p:cNvPr id="62" name="pasted-image.png"/>
          <p:cNvPicPr/>
          <p:nvPr/>
        </p:nvPicPr>
        <p:blipFill>
          <a:blip r:embed="rId2">
            <a:extLst/>
          </a:blip>
          <a:srcRect l="0" t="14688" r="0" b="14688"/>
          <a:stretch>
            <a:fillRect/>
          </a:stretch>
        </p:blipFill>
        <p:spPr>
          <a:xfrm>
            <a:off x="12239448" y="-139700"/>
            <a:ext cx="12220752" cy="7756105"/>
          </a:xfrm>
          <a:prstGeom prst="rect">
            <a:avLst/>
          </a:prstGeom>
          <a:ln w="12700">
            <a:miter lim="400000"/>
          </a:ln>
        </p:spPr>
      </p:pic>
      <p:sp>
        <p:nvSpPr>
          <p:cNvPr id="63" name="Shape 63"/>
          <p:cNvSpPr/>
          <p:nvPr/>
        </p:nvSpPr>
        <p:spPr>
          <a:xfrm>
            <a:off x="693151" y="3676036"/>
            <a:ext cx="11076435" cy="5892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ct val="70000"/>
              </a:lnSpc>
              <a:defRPr b="1" spc="-400" sz="10000">
                <a:solidFill>
                  <a:srgbClr val="53585F"/>
                </a:solidFill>
                <a:latin typeface="Helvetica-Bold"/>
                <a:ea typeface="Helvetica-Bold"/>
                <a:cs typeface="Helvetica-Bold"/>
                <a:sym typeface="Helvetica-Bold"/>
              </a:defRPr>
            </a:lvl1pPr>
          </a:lstStyle>
          <a:p>
            <a:pPr lvl="0">
              <a:defRPr b="0" spc="0" sz="1800">
                <a:solidFill>
                  <a:srgbClr val="000000"/>
                </a:solidFill>
              </a:defRPr>
            </a:pPr>
            <a:r>
              <a:rPr b="1" spc="-400" sz="10000">
                <a:solidFill>
                  <a:srgbClr val="53585F"/>
                </a:solidFill>
              </a:rPr>
              <a:t>Presentation Goals </a:t>
            </a:r>
          </a:p>
        </p:txBody>
      </p:sp>
      <p:sp>
        <p:nvSpPr>
          <p:cNvPr id="64" name="Shape 64"/>
          <p:cNvSpPr/>
          <p:nvPr/>
        </p:nvSpPr>
        <p:spPr>
          <a:xfrm>
            <a:off x="436068" y="6552732"/>
            <a:ext cx="12052301" cy="805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b="1" spc="-44" sz="4400">
                <a:latin typeface="Helvetica-Bold"/>
                <a:ea typeface="Helvetica-Bold"/>
                <a:cs typeface="Helvetica-Bold"/>
                <a:sym typeface="Helvetica-Bold"/>
              </a:rPr>
              <a:t>Revitalise and restructure all Public health hospital in south africa.</a:t>
            </a:r>
            <a:endParaRPr b="1" spc="-44" sz="4400">
              <a:latin typeface="Helvetica-Bold"/>
              <a:ea typeface="Helvetica-Bold"/>
              <a:cs typeface="Helvetica-Bold"/>
              <a:sym typeface="Helvetica-Bold"/>
            </a:endParaRPr>
          </a:p>
          <a:p>
            <a:pPr lvl="0" algn="l">
              <a:defRPr sz="1800"/>
            </a:pPr>
            <a:endParaRPr b="1" spc="-44" sz="4400">
              <a:latin typeface="Helvetica-Bold"/>
              <a:ea typeface="Helvetica-Bold"/>
              <a:cs typeface="Helvetica-Bold"/>
              <a:sym typeface="Helvetica-Bold"/>
            </a:endParaRPr>
          </a:p>
          <a:p>
            <a:pPr lvl="0" algn="l">
              <a:defRPr sz="1800"/>
            </a:pPr>
            <a:r>
              <a:rPr b="1" spc="-44" sz="4400">
                <a:latin typeface="Helvetica-Bold"/>
                <a:ea typeface="Helvetica-Bold"/>
                <a:cs typeface="Helvetica-Bold"/>
                <a:sym typeface="Helvetica-Bold"/>
              </a:rPr>
              <a:t>Improve the daily functionality of the hospital by digitising the functions and adapting them to the workflow of the hospital .</a:t>
            </a:r>
            <a:endParaRPr b="1" spc="-44" sz="4400">
              <a:latin typeface="Helvetica-Bold"/>
              <a:ea typeface="Helvetica-Bold"/>
              <a:cs typeface="Helvetica-Bold"/>
              <a:sym typeface="Helvetica-Bold"/>
            </a:endParaRPr>
          </a:p>
          <a:p>
            <a:pPr lvl="0" algn="l">
              <a:defRPr sz="1800"/>
            </a:pPr>
            <a:endParaRPr b="1" spc="-44" sz="4400">
              <a:latin typeface="Helvetica-Bold"/>
              <a:ea typeface="Helvetica-Bold"/>
              <a:cs typeface="Helvetica-Bold"/>
              <a:sym typeface="Helvetica-Bold"/>
            </a:endParaRPr>
          </a:p>
          <a:p>
            <a:pPr lvl="0" algn="l">
              <a:defRPr sz="1800"/>
            </a:pPr>
            <a:r>
              <a:rPr b="1" spc="-44" sz="4400">
                <a:latin typeface="Helvetica-Bold"/>
                <a:ea typeface="Helvetica-Bold"/>
                <a:cs typeface="Helvetica-Bold"/>
                <a:sym typeface="Helvetica-Bold"/>
              </a:rPr>
              <a:t>The system will give management credible and accurate information reports at any given time.</a:t>
            </a:r>
            <a:endParaRPr b="1" spc="-44" sz="4400">
              <a:latin typeface="Helvetica-Bold"/>
              <a:ea typeface="Helvetica-Bold"/>
              <a:cs typeface="Helvetica-Bold"/>
              <a:sym typeface="Helvetica-Bold"/>
            </a:endParaRPr>
          </a:p>
          <a:p>
            <a:pPr lvl="0" algn="l">
              <a:defRPr sz="1800"/>
            </a:pPr>
            <a:endParaRPr spc="-39" sz="4000">
              <a:latin typeface="Helvetica"/>
              <a:ea typeface="Helvetica"/>
              <a:cs typeface="Helvetica"/>
              <a:sym typeface="Helvetica"/>
            </a:endParaRPr>
          </a:p>
        </p:txBody>
      </p:sp>
      <p:sp>
        <p:nvSpPr>
          <p:cNvPr id="65" name="Shape 65"/>
          <p:cNvSpPr/>
          <p:nvPr/>
        </p:nvSpPr>
        <p:spPr>
          <a:xfrm>
            <a:off x="685800" y="596900"/>
            <a:ext cx="2730500" cy="1295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pc="-72" sz="36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72" sz="3600">
                <a:solidFill>
                  <a:srgbClr val="FFFFFF"/>
                </a:solidFill>
              </a:rPr>
              <a:t>COMPANY OVERVIEW</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nvSpPr>
        <p:spPr>
          <a:xfrm>
            <a:off x="14633427" y="451168"/>
            <a:ext cx="9537701" cy="4203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ct val="70000"/>
              </a:lnSpc>
              <a:defRPr b="1" spc="-576" sz="14400">
                <a:solidFill>
                  <a:srgbClr val="FFFFFF"/>
                </a:solidFill>
                <a:latin typeface="Helvetica-Bold"/>
                <a:ea typeface="Helvetica-Bold"/>
                <a:cs typeface="Helvetica-Bold"/>
                <a:sym typeface="Helvetica-Bold"/>
              </a:defRPr>
            </a:lvl1pPr>
          </a:lstStyle>
          <a:p>
            <a:pPr lvl="0">
              <a:defRPr b="0" spc="0" sz="1800">
                <a:solidFill>
                  <a:srgbClr val="000000"/>
                </a:solidFill>
              </a:defRPr>
            </a:pPr>
            <a:r>
              <a:rPr b="1" spc="-576" sz="14400">
                <a:solidFill>
                  <a:srgbClr val="FFFFFF"/>
                </a:solidFill>
              </a:rPr>
              <a:t>THE PROBLEM</a:t>
            </a:r>
          </a:p>
        </p:txBody>
      </p:sp>
      <p:sp>
        <p:nvSpPr>
          <p:cNvPr id="68" name="Shape 68"/>
          <p:cNvSpPr/>
          <p:nvPr/>
        </p:nvSpPr>
        <p:spPr>
          <a:xfrm>
            <a:off x="2959100" y="9569450"/>
            <a:ext cx="6489700" cy="3835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pc="-70" sz="3500">
                <a:solidFill>
                  <a:srgbClr val="F15F47"/>
                </a:solidFill>
                <a:latin typeface="Helvetica-Bold"/>
                <a:ea typeface="Helvetica-Bold"/>
                <a:cs typeface="Helvetica-Bold"/>
                <a:sym typeface="Helvetica-Bold"/>
              </a:defRPr>
            </a:lvl1pPr>
          </a:lstStyle>
          <a:p>
            <a:pPr lvl="0">
              <a:defRPr b="0" spc="0" sz="1800">
                <a:solidFill>
                  <a:srgbClr val="000000"/>
                </a:solidFill>
              </a:defRPr>
            </a:pPr>
            <a:r>
              <a:rPr b="1" spc="-70" sz="3500">
                <a:solidFill>
                  <a:srgbClr val="F15F47"/>
                </a:solidFill>
              </a:rPr>
              <a:t>To develop an effective  solution for a problem it must be clearly  defined, after extensive research we identified the following  challenges that  the public health sector faces.</a:t>
            </a:r>
          </a:p>
        </p:txBody>
      </p:sp>
      <p:sp>
        <p:nvSpPr>
          <p:cNvPr id="69" name="Shape 69"/>
          <p:cNvSpPr/>
          <p:nvPr/>
        </p:nvSpPr>
        <p:spPr>
          <a:xfrm>
            <a:off x="10172700" y="9575800"/>
            <a:ext cx="12052300" cy="3759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spc="-39" sz="4000">
                <a:solidFill>
                  <a:srgbClr val="FFFFFF"/>
                </a:solidFill>
                <a:latin typeface="Helvetica"/>
                <a:ea typeface="Helvetica"/>
                <a:cs typeface="Helvetica"/>
                <a:sym typeface="Helvetica"/>
              </a:rPr>
              <a:t>- Prescription Integrity</a:t>
            </a:r>
            <a:endParaRPr spc="-39" sz="4000">
              <a:solidFill>
                <a:srgbClr val="FFFFFF"/>
              </a:solidFill>
              <a:latin typeface="Helvetica"/>
              <a:ea typeface="Helvetica"/>
              <a:cs typeface="Helvetica"/>
              <a:sym typeface="Helvetica"/>
            </a:endParaRPr>
          </a:p>
          <a:p>
            <a:pPr lvl="0" algn="l">
              <a:defRPr sz="1800"/>
            </a:pPr>
            <a:r>
              <a:rPr spc="-39" sz="4000">
                <a:solidFill>
                  <a:srgbClr val="FFFFFF"/>
                </a:solidFill>
                <a:latin typeface="Helvetica"/>
                <a:ea typeface="Helvetica"/>
                <a:cs typeface="Helvetica"/>
                <a:sym typeface="Helvetica"/>
              </a:rPr>
              <a:t>- Inefficient Inter-department communication</a:t>
            </a:r>
            <a:endParaRPr spc="-39" sz="4000">
              <a:solidFill>
                <a:srgbClr val="FFFFFF"/>
              </a:solidFill>
              <a:latin typeface="Helvetica"/>
              <a:ea typeface="Helvetica"/>
              <a:cs typeface="Helvetica"/>
              <a:sym typeface="Helvetica"/>
            </a:endParaRPr>
          </a:p>
          <a:p>
            <a:pPr lvl="0" algn="l">
              <a:defRPr sz="1800"/>
            </a:pPr>
            <a:r>
              <a:rPr spc="-39" sz="4000">
                <a:solidFill>
                  <a:srgbClr val="FFFFFF"/>
                </a:solidFill>
                <a:latin typeface="Helvetica"/>
                <a:ea typeface="Helvetica"/>
                <a:cs typeface="Helvetica"/>
                <a:sym typeface="Helvetica"/>
              </a:rPr>
              <a:t>- Patient Files Loss</a:t>
            </a:r>
            <a:endParaRPr spc="-39" sz="4000">
              <a:solidFill>
                <a:srgbClr val="FFFFFF"/>
              </a:solidFill>
              <a:latin typeface="Helvetica"/>
              <a:ea typeface="Helvetica"/>
              <a:cs typeface="Helvetica"/>
              <a:sym typeface="Helvetica"/>
            </a:endParaRPr>
          </a:p>
          <a:p>
            <a:pPr lvl="0" algn="l">
              <a:defRPr sz="1800"/>
            </a:pPr>
            <a:r>
              <a:rPr spc="-39" sz="4000">
                <a:solidFill>
                  <a:srgbClr val="FFFFFF"/>
                </a:solidFill>
                <a:latin typeface="Helvetica"/>
                <a:ea typeface="Helvetica"/>
                <a:cs typeface="Helvetica"/>
                <a:sym typeface="Helvetica"/>
              </a:rPr>
              <a:t>- Appointment Conflicts</a:t>
            </a:r>
            <a:endParaRPr spc="-39" sz="4000">
              <a:solidFill>
                <a:srgbClr val="FFFFFF"/>
              </a:solidFill>
              <a:latin typeface="Helvetica"/>
              <a:ea typeface="Helvetica"/>
              <a:cs typeface="Helvetica"/>
              <a:sym typeface="Helvetica"/>
            </a:endParaRPr>
          </a:p>
          <a:p>
            <a:pPr lvl="0" algn="l">
              <a:defRPr sz="1800"/>
            </a:pPr>
            <a:r>
              <a:rPr spc="-39" sz="4000">
                <a:solidFill>
                  <a:srgbClr val="FFFFFF"/>
                </a:solidFill>
                <a:latin typeface="Helvetica"/>
                <a:ea typeface="Helvetica"/>
                <a:cs typeface="Helvetica"/>
                <a:sym typeface="Helvetica"/>
              </a:rPr>
              <a:t>- Under staffed hospitals and clinics</a:t>
            </a:r>
            <a:endParaRPr spc="-39" sz="4000">
              <a:solidFill>
                <a:srgbClr val="FFFFFF"/>
              </a:solidFill>
              <a:latin typeface="Helvetica"/>
              <a:ea typeface="Helvetica"/>
              <a:cs typeface="Helvetica"/>
              <a:sym typeface="Helvetica"/>
            </a:endParaRPr>
          </a:p>
          <a:p>
            <a:pPr lvl="0" algn="l">
              <a:defRPr sz="1800"/>
            </a:pPr>
            <a:r>
              <a:rPr spc="-39" sz="4000">
                <a:solidFill>
                  <a:srgbClr val="FFFFFF"/>
                </a:solidFill>
                <a:latin typeface="Helvetica"/>
                <a:ea typeface="Helvetica"/>
                <a:cs typeface="Helvetica"/>
                <a:sym typeface="Helvetica"/>
              </a:rPr>
              <a:t>- Under and over stocked medication</a:t>
            </a:r>
          </a:p>
        </p:txBody>
      </p:sp>
      <p:pic>
        <p:nvPicPr>
          <p:cNvPr id="70" name="pasted-image.tif"/>
          <p:cNvPicPr/>
          <p:nvPr/>
        </p:nvPicPr>
        <p:blipFill>
          <a:blip r:embed="rId2">
            <a:extLst/>
          </a:blip>
          <a:srcRect l="14567" t="0" r="14567" b="0"/>
          <a:stretch>
            <a:fillRect/>
          </a:stretch>
        </p:blipFill>
        <p:spPr>
          <a:xfrm>
            <a:off x="12705" y="12700"/>
            <a:ext cx="4733934" cy="4445392"/>
          </a:xfrm>
          <a:prstGeom prst="rect">
            <a:avLst/>
          </a:prstGeom>
          <a:ln w="12700">
            <a:miter lim="400000"/>
          </a:ln>
        </p:spPr>
      </p:pic>
      <p:grpSp>
        <p:nvGrpSpPr>
          <p:cNvPr id="73" name="Group 73"/>
          <p:cNvGrpSpPr/>
          <p:nvPr/>
        </p:nvGrpSpPr>
        <p:grpSpPr>
          <a:xfrm>
            <a:off x="4637089" y="-76200"/>
            <a:ext cx="4987934" cy="4775592"/>
            <a:chOff x="-127000" y="-88900"/>
            <a:chExt cx="4987932" cy="4775591"/>
          </a:xfrm>
        </p:grpSpPr>
        <p:pic>
          <p:nvPicPr>
            <p:cNvPr id="72" name="pasted-image.pdf"/>
            <p:cNvPicPr/>
            <p:nvPr/>
          </p:nvPicPr>
          <p:blipFill>
            <a:blip r:embed="rId3">
              <a:extLst/>
            </a:blip>
            <a:srcRect l="0" t="2926" r="0" b="2926"/>
            <a:stretch>
              <a:fillRect/>
            </a:stretch>
          </p:blipFill>
          <p:spPr>
            <a:xfrm>
              <a:off x="0" y="0"/>
              <a:ext cx="4733933" cy="4445392"/>
            </a:xfrm>
            <a:prstGeom prst="rect">
              <a:avLst/>
            </a:prstGeom>
            <a:ln>
              <a:noFill/>
            </a:ln>
            <a:effectLst/>
          </p:spPr>
        </p:pic>
        <p:pic>
          <p:nvPicPr>
            <p:cNvPr id="71" name=""/>
            <p:cNvPicPr/>
            <p:nvPr/>
          </p:nvPicPr>
          <p:blipFill>
            <a:blip r:embed="rId4">
              <a:extLst/>
            </a:blip>
            <a:stretch>
              <a:fillRect/>
            </a:stretch>
          </p:blipFill>
          <p:spPr>
            <a:xfrm>
              <a:off x="-127000" y="-88900"/>
              <a:ext cx="4987933" cy="4775592"/>
            </a:xfrm>
            <a:prstGeom prst="rect">
              <a:avLst/>
            </a:prstGeom>
            <a:effectLst/>
          </p:spPr>
        </p:pic>
      </p:grpSp>
      <p:pic>
        <p:nvPicPr>
          <p:cNvPr id="74" name="pasted-image.pdf"/>
          <p:cNvPicPr/>
          <p:nvPr/>
        </p:nvPicPr>
        <p:blipFill>
          <a:blip r:embed="rId5">
            <a:extLst/>
          </a:blip>
          <a:srcRect l="0" t="2211" r="0" b="2211"/>
          <a:stretch>
            <a:fillRect/>
          </a:stretch>
        </p:blipFill>
        <p:spPr>
          <a:xfrm>
            <a:off x="9528172" y="12700"/>
            <a:ext cx="4733934" cy="4445392"/>
          </a:xfrm>
          <a:prstGeom prst="rect">
            <a:avLst/>
          </a:prstGeom>
          <a:ln w="12700">
            <a:miter lim="400000"/>
          </a:ln>
        </p:spPr>
      </p:pic>
      <p:pic>
        <p:nvPicPr>
          <p:cNvPr id="75" name="pasted-image.tif"/>
          <p:cNvPicPr/>
          <p:nvPr/>
        </p:nvPicPr>
        <p:blipFill>
          <a:blip r:embed="rId6">
            <a:extLst/>
          </a:blip>
          <a:srcRect l="0" t="18755" r="0" b="18755"/>
          <a:stretch>
            <a:fillRect/>
          </a:stretch>
        </p:blipFill>
        <p:spPr>
          <a:xfrm>
            <a:off x="12705" y="4470007"/>
            <a:ext cx="4733934" cy="4445392"/>
          </a:xfrm>
          <a:prstGeom prst="rect">
            <a:avLst/>
          </a:prstGeom>
          <a:ln w="12700">
            <a:miter lim="400000"/>
          </a:ln>
        </p:spPr>
      </p:pic>
      <p:pic>
        <p:nvPicPr>
          <p:cNvPr id="76" name="pasted-image.pdf"/>
          <p:cNvPicPr/>
          <p:nvPr/>
        </p:nvPicPr>
        <p:blipFill>
          <a:blip r:embed="rId7">
            <a:extLst/>
          </a:blip>
          <a:srcRect l="0" t="6875" r="0" b="6875"/>
          <a:stretch>
            <a:fillRect/>
          </a:stretch>
        </p:blipFill>
        <p:spPr>
          <a:xfrm>
            <a:off x="4764089" y="4470007"/>
            <a:ext cx="4733934" cy="4445393"/>
          </a:xfrm>
          <a:prstGeom prst="rect">
            <a:avLst/>
          </a:prstGeom>
          <a:ln w="12700">
            <a:miter lim="400000"/>
          </a:ln>
          <a:effectLst>
            <a:outerShdw sx="100000" sy="100000" kx="0" ky="0" algn="b" rotWithShape="0" blurRad="127000" dist="76200" dir="2700000">
              <a:srgbClr val="000000">
                <a:alpha val="75000"/>
              </a:srgbClr>
            </a:outerShdw>
          </a:effectLst>
        </p:spPr>
      </p:pic>
      <p:pic>
        <p:nvPicPr>
          <p:cNvPr id="77" name="pasted-image.pdf"/>
          <p:cNvPicPr/>
          <p:nvPr/>
        </p:nvPicPr>
        <p:blipFill>
          <a:blip r:embed="rId8">
            <a:extLst/>
          </a:blip>
          <a:srcRect l="0" t="3047" r="0" b="3047"/>
          <a:stretch>
            <a:fillRect/>
          </a:stretch>
        </p:blipFill>
        <p:spPr>
          <a:xfrm>
            <a:off x="9528172" y="4470007"/>
            <a:ext cx="4733934" cy="4445392"/>
          </a:xfrm>
          <a:prstGeom prst="rect">
            <a:avLst/>
          </a:prstGeom>
          <a:ln w="12700">
            <a:miter lim="400000"/>
          </a:ln>
        </p:spPr>
      </p:pic>
      <p:sp>
        <p:nvSpPr>
          <p:cNvPr id="78" name="Shape 78"/>
          <p:cNvSpPr/>
          <p:nvPr/>
        </p:nvSpPr>
        <p:spPr>
          <a:xfrm>
            <a:off x="14633427" y="5013484"/>
            <a:ext cx="9537701" cy="4592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lnSpc>
                <a:spcPct val="70000"/>
              </a:lnSpc>
              <a:defRPr sz="1800"/>
            </a:pPr>
            <a:r>
              <a:rPr b="1" spc="-228" sz="5700">
                <a:solidFill>
                  <a:srgbClr val="C82506"/>
                </a:solidFill>
                <a:latin typeface="Helvetica-Bold"/>
                <a:ea typeface="Helvetica-Bold"/>
                <a:cs typeface="Helvetica-Bold"/>
                <a:sym typeface="Helvetica-Bold"/>
              </a:rPr>
              <a:t>“The growth in Africa’s population in the last decade has not been accompanied by the necessary structural transformation”</a:t>
            </a:r>
            <a:endParaRPr b="1" spc="-228" sz="5700">
              <a:solidFill>
                <a:srgbClr val="C82506"/>
              </a:solidFill>
              <a:latin typeface="Helvetica-Bold"/>
              <a:ea typeface="Helvetica-Bold"/>
              <a:cs typeface="Helvetica-Bold"/>
              <a:sym typeface="Helvetica-Bold"/>
            </a:endParaRPr>
          </a:p>
          <a:p>
            <a:pPr lvl="0" algn="l">
              <a:lnSpc>
                <a:spcPct val="70000"/>
              </a:lnSpc>
              <a:defRPr sz="1800"/>
            </a:pPr>
            <a:endParaRPr b="1" spc="-228" sz="5700">
              <a:solidFill>
                <a:srgbClr val="C82506"/>
              </a:solidFill>
              <a:latin typeface="Helvetica-Bold"/>
              <a:ea typeface="Helvetica-Bold"/>
              <a:cs typeface="Helvetica-Bold"/>
              <a:sym typeface="Helvetica-Bold"/>
            </a:endParaRPr>
          </a:p>
          <a:p>
            <a:pPr lvl="0" algn="l">
              <a:lnSpc>
                <a:spcPct val="70000"/>
              </a:lnSpc>
              <a:defRPr sz="1800"/>
            </a:pPr>
            <a:r>
              <a:rPr b="1" spc="-228" sz="5700">
                <a:solidFill>
                  <a:srgbClr val="C82506"/>
                </a:solidFill>
                <a:latin typeface="Helvetica-Bold"/>
                <a:ea typeface="Helvetica-Bold"/>
                <a:cs typeface="Helvetica-Bold"/>
                <a:sym typeface="Helvetica-Bold"/>
              </a:rPr>
              <a:t>                         Dr. Pali Lehohla</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 name="Msebetsi Business Card - Front.pdf"/>
          <p:cNvPicPr/>
          <p:nvPr/>
        </p:nvPicPr>
        <p:blipFill>
          <a:blip r:embed="rId2">
            <a:extLst/>
          </a:blip>
          <a:srcRect l="2731" t="0" r="2731" b="0"/>
          <a:stretch>
            <a:fillRect/>
          </a:stretch>
        </p:blipFill>
        <p:spPr>
          <a:xfrm>
            <a:off x="-25400" y="-139700"/>
            <a:ext cx="10515605" cy="6673904"/>
          </a:xfrm>
          <a:prstGeom prst="rect">
            <a:avLst/>
          </a:prstGeom>
          <a:ln w="12700">
            <a:miter lim="400000"/>
          </a:ln>
        </p:spPr>
      </p:pic>
      <p:sp>
        <p:nvSpPr>
          <p:cNvPr id="81" name="Shape 81"/>
          <p:cNvSpPr/>
          <p:nvPr/>
        </p:nvSpPr>
        <p:spPr>
          <a:xfrm>
            <a:off x="15684500" y="5203583"/>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AA928">
              <a:alpha val="3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82" name="Shape 82"/>
          <p:cNvSpPr/>
          <p:nvPr/>
        </p:nvSpPr>
        <p:spPr>
          <a:xfrm>
            <a:off x="15043982" y="-411448"/>
            <a:ext cx="6171286" cy="420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lnSpc>
                <a:spcPct val="70000"/>
              </a:lnSpc>
              <a:defRPr sz="1800"/>
            </a:pPr>
            <a:r>
              <a:rPr b="1" spc="-576" sz="14400">
                <a:solidFill>
                  <a:srgbClr val="232323"/>
                </a:solidFill>
                <a:latin typeface="Helvetica-Bold"/>
                <a:ea typeface="Helvetica-Bold"/>
                <a:cs typeface="Helvetica-Bold"/>
                <a:sym typeface="Helvetica-Bold"/>
              </a:rPr>
              <a:t>THE</a:t>
            </a:r>
            <a:endParaRPr b="1" spc="-576" sz="14400">
              <a:solidFill>
                <a:srgbClr val="232323"/>
              </a:solidFill>
              <a:latin typeface="Helvetica-Bold"/>
              <a:ea typeface="Helvetica-Bold"/>
              <a:cs typeface="Helvetica-Bold"/>
              <a:sym typeface="Helvetica-Bold"/>
            </a:endParaRPr>
          </a:p>
          <a:p>
            <a:pPr lvl="0" algn="l">
              <a:lnSpc>
                <a:spcPct val="70000"/>
              </a:lnSpc>
              <a:defRPr sz="1800"/>
            </a:pPr>
            <a:r>
              <a:rPr b="1" spc="-576" sz="14400">
                <a:solidFill>
                  <a:srgbClr val="232323"/>
                </a:solidFill>
                <a:latin typeface="Helvetica-Bold"/>
                <a:ea typeface="Helvetica-Bold"/>
                <a:cs typeface="Helvetica-Bold"/>
                <a:sym typeface="Helvetica-Bold"/>
              </a:rPr>
              <a:t>STORY</a:t>
            </a:r>
          </a:p>
        </p:txBody>
      </p:sp>
      <p:sp>
        <p:nvSpPr>
          <p:cNvPr id="83" name="Shape 83"/>
          <p:cNvSpPr/>
          <p:nvPr/>
        </p:nvSpPr>
        <p:spPr>
          <a:xfrm>
            <a:off x="2959100" y="9569450"/>
            <a:ext cx="6489700"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b="1" spc="-140" sz="7000" u="sng">
                <a:solidFill>
                  <a:srgbClr val="EC5D57"/>
                </a:solidFill>
                <a:latin typeface="Matura MT Script Capitals"/>
                <a:ea typeface="Matura MT Script Capitals"/>
                <a:cs typeface="Matura MT Script Capitals"/>
                <a:sym typeface="Matura MT Script Capitals"/>
              </a:rPr>
              <a:t>Necessity is the mother of all inventions</a:t>
            </a:r>
            <a:r>
              <a:rPr b="1" spc="-53" sz="2700">
                <a:solidFill>
                  <a:srgbClr val="F15F47"/>
                </a:solidFill>
                <a:latin typeface="Helvetica-Bold"/>
                <a:ea typeface="Helvetica-Bold"/>
                <a:cs typeface="Helvetica-Bold"/>
                <a:sym typeface="Helvetica-Bold"/>
              </a:rPr>
              <a:t>. </a:t>
            </a:r>
          </a:p>
        </p:txBody>
      </p:sp>
      <p:sp>
        <p:nvSpPr>
          <p:cNvPr id="84" name="Shape 84"/>
          <p:cNvSpPr/>
          <p:nvPr/>
        </p:nvSpPr>
        <p:spPr>
          <a:xfrm>
            <a:off x="11572518" y="2996343"/>
            <a:ext cx="12052301" cy="108798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pc="-77" sz="3100">
                <a:latin typeface="Helvetica"/>
                <a:ea typeface="Helvetica"/>
                <a:cs typeface="Helvetica"/>
                <a:sym typeface="Helvetica"/>
              </a:rPr>
              <a:t>I realised the need of this system when I visited Polokwane Provincial Hospital in March 2016. I left Gauteng to get medical attention from my home province in Limpopo. When I got there, I opened a new file and was told to come back after 3 weeks. When I went back 3 weeks later, I was fortunately third in line and thought I would get treated that day, but sadly I was informed that my file was lost and I had to open a new one and had to set a new appointment.</a:t>
            </a:r>
            <a:endParaRPr spc="-77" sz="3100">
              <a:latin typeface="Helvetica"/>
              <a:ea typeface="Helvetica"/>
              <a:cs typeface="Helvetica"/>
              <a:sym typeface="Helvetica"/>
            </a:endParaRPr>
          </a:p>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pc="-77" sz="3100">
              <a:latin typeface="Helvetica"/>
              <a:ea typeface="Helvetica"/>
              <a:cs typeface="Helvetica"/>
              <a:sym typeface="Helvetica"/>
            </a:endParaRPr>
          </a:p>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pc="-77" sz="3100">
                <a:latin typeface="Helvetica"/>
                <a:ea typeface="Helvetica"/>
                <a:cs typeface="Helvetica"/>
                <a:sym typeface="Helvetica"/>
              </a:rPr>
              <a:t>While waiting, I met a man who was involved in accident, who was transferred to Polokwane Provincial Hospital from a local hospital. Some of the screws in his leg were lose and were causing him excruciating pain, but his file could not be found, so he had lost his medical history and had to open a new file, and could only see the doctor after 3 weeks.</a:t>
            </a:r>
            <a:endParaRPr spc="-77" sz="3100">
              <a:latin typeface="Helvetica"/>
              <a:ea typeface="Helvetica"/>
              <a:cs typeface="Helvetica"/>
              <a:sym typeface="Helvetica"/>
            </a:endParaRPr>
          </a:p>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pc="-77" sz="3100">
              <a:latin typeface="Helvetica"/>
              <a:ea typeface="Helvetica"/>
              <a:cs typeface="Helvetica"/>
              <a:sym typeface="Helvetica"/>
            </a:endParaRPr>
          </a:p>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pc="-77" sz="3100">
                <a:latin typeface="Helvetica"/>
                <a:ea typeface="Helvetica"/>
                <a:cs typeface="Helvetica"/>
                <a:sym typeface="Helvetica"/>
              </a:rPr>
              <a:t>Unfortunately, I am not the only one in my family who could not get medical attention because of a lost file. My grandmother, who has eye problems was also turned down on many occasions because of a misplaced file.</a:t>
            </a:r>
            <a:endParaRPr spc="-77" sz="3100">
              <a:latin typeface="Helvetica"/>
              <a:ea typeface="Helvetica"/>
              <a:cs typeface="Helvetica"/>
              <a:sym typeface="Helvetica"/>
            </a:endParaRPr>
          </a:p>
          <a:p>
            <a:pPr lvl="0" marR="67310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pc="-77" sz="3100">
              <a:latin typeface="Helvetica"/>
              <a:ea typeface="Helvetica"/>
              <a:cs typeface="Helvetica"/>
              <a:sym typeface="Helvetica"/>
            </a:endParaRPr>
          </a:p>
          <a:p>
            <a:pPr lvl="0" marR="673100" algn="l" defTabSz="457200">
              <a:defRPr sz="1800"/>
            </a:pPr>
            <a:r>
              <a:rPr spc="-77" sz="3100">
                <a:latin typeface="Helvetica"/>
                <a:ea typeface="Helvetica"/>
                <a:cs typeface="Helvetica"/>
                <a:sym typeface="Helvetica"/>
              </a:rPr>
              <a:t>All these placed a huge burden on my heart to develop a system that will solve all these issues.</a:t>
            </a:r>
            <a:endParaRPr spc="-77" sz="3100">
              <a:latin typeface="Times New Roman"/>
              <a:ea typeface="Times New Roman"/>
              <a:cs typeface="Times New Roman"/>
              <a:sym typeface="Times New Roman"/>
            </a:endParaRP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nvSpPr>
        <p:spPr>
          <a:xfrm>
            <a:off x="14843151" y="3911600"/>
            <a:ext cx="6377940" cy="5892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lnSpc>
                <a:spcPct val="70000"/>
              </a:lnSpc>
              <a:defRPr sz="1800"/>
            </a:pPr>
            <a:r>
              <a:rPr b="1" spc="-576" sz="14400">
                <a:solidFill>
                  <a:srgbClr val="FFFFFF"/>
                </a:solidFill>
                <a:latin typeface="Helvetica-Bold"/>
                <a:ea typeface="Helvetica-Bold"/>
                <a:cs typeface="Helvetica-Bold"/>
                <a:sym typeface="Helvetica-Bold"/>
              </a:rPr>
              <a:t>WE</a:t>
            </a:r>
            <a:endParaRPr b="1" spc="-576" sz="14400">
              <a:solidFill>
                <a:srgbClr val="FFFFFF"/>
              </a:solidFill>
              <a:latin typeface="Helvetica-Bold"/>
              <a:ea typeface="Helvetica-Bold"/>
              <a:cs typeface="Helvetica-Bold"/>
              <a:sym typeface="Helvetica-Bold"/>
            </a:endParaRPr>
          </a:p>
          <a:p>
            <a:pPr lvl="0" algn="l">
              <a:lnSpc>
                <a:spcPct val="70000"/>
              </a:lnSpc>
              <a:defRPr sz="1800"/>
            </a:pPr>
            <a:r>
              <a:rPr b="1" spc="-576" sz="14400">
                <a:solidFill>
                  <a:srgbClr val="FFFFFF"/>
                </a:solidFill>
                <a:latin typeface="Helvetica-Bold"/>
                <a:ea typeface="Helvetica-Bold"/>
                <a:cs typeface="Helvetica-Bold"/>
                <a:sym typeface="Helvetica-Bold"/>
              </a:rPr>
              <a:t>STAND</a:t>
            </a:r>
            <a:endParaRPr b="1" spc="-576" sz="14400">
              <a:solidFill>
                <a:srgbClr val="FFFFFF"/>
              </a:solidFill>
              <a:latin typeface="Helvetica-Bold"/>
              <a:ea typeface="Helvetica-Bold"/>
              <a:cs typeface="Helvetica-Bold"/>
              <a:sym typeface="Helvetica-Bold"/>
            </a:endParaRPr>
          </a:p>
          <a:p>
            <a:pPr lvl="0" algn="l">
              <a:lnSpc>
                <a:spcPct val="70000"/>
              </a:lnSpc>
              <a:defRPr sz="1800"/>
            </a:pPr>
            <a:r>
              <a:rPr b="1" spc="-576" sz="14400">
                <a:solidFill>
                  <a:srgbClr val="FFFFFF"/>
                </a:solidFill>
                <a:latin typeface="Helvetica-Bold"/>
                <a:ea typeface="Helvetica-Bold"/>
                <a:cs typeface="Helvetica-Bold"/>
                <a:sym typeface="Helvetica-Bold"/>
              </a:rPr>
              <a:t>OUT</a:t>
            </a:r>
          </a:p>
        </p:txBody>
      </p:sp>
      <p:sp>
        <p:nvSpPr>
          <p:cNvPr id="87" name="Shape 87"/>
          <p:cNvSpPr/>
          <p:nvPr/>
        </p:nvSpPr>
        <p:spPr>
          <a:xfrm>
            <a:off x="2959100" y="9569450"/>
            <a:ext cx="6489700" cy="1981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b="1" spc="-53" sz="2700">
                <a:solidFill>
                  <a:srgbClr val="F15F47"/>
                </a:solidFill>
                <a:latin typeface="Helvetica-Bold"/>
                <a:ea typeface="Helvetica-Bold"/>
                <a:cs typeface="Helvetica-Bold"/>
                <a:sym typeface="Helvetica-Bold"/>
              </a:defRPr>
            </a:lvl1pPr>
          </a:lstStyle>
          <a:p>
            <a:pPr lvl="0">
              <a:defRPr b="0" spc="0" sz="1800">
                <a:solidFill>
                  <a:srgbClr val="000000"/>
                </a:solidFill>
              </a:defRPr>
            </a:pPr>
            <a:r>
              <a:rPr b="1" spc="-53" sz="2700">
                <a:solidFill>
                  <a:srgbClr val="F15F47"/>
                </a:solidFill>
              </a:rPr>
              <a:t>We have created an innovative solution for healthcare administration,   but what MAKES US DIFFERENT? </a:t>
            </a:r>
          </a:p>
        </p:txBody>
      </p:sp>
      <p:sp>
        <p:nvSpPr>
          <p:cNvPr id="88" name="Shape 88"/>
          <p:cNvSpPr/>
          <p:nvPr/>
        </p:nvSpPr>
        <p:spPr>
          <a:xfrm>
            <a:off x="10172700" y="9575800"/>
            <a:ext cx="12052300" cy="3835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461596" indent="-461596" algn="l">
              <a:buSzPct val="100000"/>
              <a:buAutoNum type="arabicPeriod" startAt="1"/>
              <a:defRPr sz="1800"/>
            </a:pPr>
            <a:r>
              <a:rPr spc="-35" sz="3500">
                <a:solidFill>
                  <a:srgbClr val="D6D6D6"/>
                </a:solidFill>
                <a:latin typeface="Helvetica"/>
                <a:ea typeface="Helvetica"/>
                <a:cs typeface="Helvetica"/>
                <a:sym typeface="Helvetica"/>
              </a:rPr>
              <a:t>We are African, being directly impacted by these issues, having first hand experience with healthcare Administration in our country , this has enabled us to customise our software to meet South Africa’s needs</a:t>
            </a:r>
            <a:endParaRPr spc="-35" sz="3500">
              <a:solidFill>
                <a:srgbClr val="D6D6D6"/>
              </a:solidFill>
              <a:latin typeface="Helvetica"/>
              <a:ea typeface="Helvetica"/>
              <a:cs typeface="Helvetica"/>
              <a:sym typeface="Helvetica"/>
            </a:endParaRPr>
          </a:p>
          <a:p>
            <a:pPr lvl="0" algn="l">
              <a:defRPr sz="1800"/>
            </a:pPr>
            <a:r>
              <a:rPr spc="-35" sz="3500">
                <a:solidFill>
                  <a:srgbClr val="D6D6D6"/>
                </a:solidFill>
                <a:latin typeface="Helvetica"/>
                <a:ea typeface="Helvetica"/>
                <a:cs typeface="Helvetica"/>
                <a:sym typeface="Helvetica"/>
              </a:rPr>
              <a:t>2. We are advocates for sustainable growth and change</a:t>
            </a:r>
            <a:endParaRPr spc="-35" sz="3500">
              <a:solidFill>
                <a:srgbClr val="D6D6D6"/>
              </a:solidFill>
              <a:latin typeface="Helvetica"/>
              <a:ea typeface="Helvetica"/>
              <a:cs typeface="Helvetica"/>
              <a:sym typeface="Helvetica"/>
            </a:endParaRPr>
          </a:p>
          <a:p>
            <a:pPr lvl="0" algn="l">
              <a:defRPr sz="1800"/>
            </a:pPr>
            <a:r>
              <a:rPr spc="-35" sz="3500">
                <a:solidFill>
                  <a:srgbClr val="D6D6D6"/>
                </a:solidFill>
                <a:latin typeface="Helvetica"/>
                <a:ea typeface="Helvetica"/>
                <a:cs typeface="Helvetica"/>
                <a:sym typeface="Helvetica"/>
              </a:rPr>
              <a:t>3. We are highly skilled </a:t>
            </a:r>
            <a:endParaRPr spc="-35" sz="3500">
              <a:solidFill>
                <a:srgbClr val="D6D6D6"/>
              </a:solidFill>
              <a:latin typeface="Helvetica"/>
              <a:ea typeface="Helvetica"/>
              <a:cs typeface="Helvetica"/>
              <a:sym typeface="Helvetica"/>
            </a:endParaRPr>
          </a:p>
        </p:txBody>
      </p:sp>
      <p:pic>
        <p:nvPicPr>
          <p:cNvPr id="89" name="pasted-image.tif"/>
          <p:cNvPicPr/>
          <p:nvPr/>
        </p:nvPicPr>
        <p:blipFill>
          <a:blip r:embed="rId2">
            <a:extLst/>
          </a:blip>
          <a:srcRect l="20829" t="0" r="20829" b="0"/>
          <a:stretch>
            <a:fillRect/>
          </a:stretch>
        </p:blipFill>
        <p:spPr>
          <a:xfrm>
            <a:off x="12705" y="12700"/>
            <a:ext cx="4733934" cy="4445392"/>
          </a:xfrm>
          <a:prstGeom prst="rect">
            <a:avLst/>
          </a:prstGeom>
          <a:ln w="12700">
            <a:miter lim="400000"/>
          </a:ln>
        </p:spPr>
      </p:pic>
      <p:pic>
        <p:nvPicPr>
          <p:cNvPr id="90" name="pasted-image.tif"/>
          <p:cNvPicPr/>
          <p:nvPr/>
        </p:nvPicPr>
        <p:blipFill>
          <a:blip r:embed="rId3">
            <a:extLst/>
          </a:blip>
          <a:srcRect l="8119" t="0" r="8119" b="0"/>
          <a:stretch>
            <a:fillRect/>
          </a:stretch>
        </p:blipFill>
        <p:spPr>
          <a:xfrm>
            <a:off x="4764089" y="12700"/>
            <a:ext cx="4733933" cy="4445392"/>
          </a:xfrm>
          <a:prstGeom prst="rect">
            <a:avLst/>
          </a:prstGeom>
          <a:ln w="12700">
            <a:miter lim="400000"/>
          </a:ln>
        </p:spPr>
      </p:pic>
      <p:pic>
        <p:nvPicPr>
          <p:cNvPr id="91" name="pasted-image.tif"/>
          <p:cNvPicPr/>
          <p:nvPr/>
        </p:nvPicPr>
        <p:blipFill>
          <a:blip r:embed="rId4">
            <a:extLst/>
          </a:blip>
          <a:srcRect l="14567" t="0" r="14567" b="0"/>
          <a:stretch>
            <a:fillRect/>
          </a:stretch>
        </p:blipFill>
        <p:spPr>
          <a:xfrm>
            <a:off x="9528172" y="12700"/>
            <a:ext cx="4733934" cy="4445392"/>
          </a:xfrm>
          <a:prstGeom prst="rect">
            <a:avLst/>
          </a:prstGeom>
          <a:ln w="12700">
            <a:miter lim="400000"/>
          </a:ln>
        </p:spPr>
      </p:pic>
      <p:pic>
        <p:nvPicPr>
          <p:cNvPr id="92" name="pasted-image.tif"/>
          <p:cNvPicPr/>
          <p:nvPr/>
        </p:nvPicPr>
        <p:blipFill>
          <a:blip r:embed="rId5">
            <a:extLst/>
          </a:blip>
          <a:srcRect l="14935" t="0" r="14935" b="0"/>
          <a:stretch>
            <a:fillRect/>
          </a:stretch>
        </p:blipFill>
        <p:spPr>
          <a:xfrm>
            <a:off x="12705" y="4470007"/>
            <a:ext cx="4733934" cy="4445392"/>
          </a:xfrm>
          <a:prstGeom prst="rect">
            <a:avLst/>
          </a:prstGeom>
          <a:ln w="12700">
            <a:miter lim="400000"/>
          </a:ln>
        </p:spPr>
      </p:pic>
      <p:pic>
        <p:nvPicPr>
          <p:cNvPr id="93" name="pasted-image.tif"/>
          <p:cNvPicPr/>
          <p:nvPr/>
        </p:nvPicPr>
        <p:blipFill>
          <a:blip r:embed="rId6">
            <a:extLst/>
          </a:blip>
          <a:srcRect l="9026" t="0" r="9026" b="0"/>
          <a:stretch>
            <a:fillRect/>
          </a:stretch>
        </p:blipFill>
        <p:spPr>
          <a:xfrm>
            <a:off x="4764089" y="4470007"/>
            <a:ext cx="4733934" cy="4445392"/>
          </a:xfrm>
          <a:prstGeom prst="rect">
            <a:avLst/>
          </a:prstGeom>
          <a:ln w="12700">
            <a:miter lim="400000"/>
          </a:ln>
        </p:spPr>
      </p:pic>
      <p:pic>
        <p:nvPicPr>
          <p:cNvPr id="94" name="pasted-image.tif"/>
          <p:cNvPicPr/>
          <p:nvPr/>
        </p:nvPicPr>
        <p:blipFill>
          <a:blip r:embed="rId7">
            <a:extLst/>
          </a:blip>
          <a:srcRect l="14485" t="0" r="14485" b="0"/>
          <a:stretch>
            <a:fillRect/>
          </a:stretch>
        </p:blipFill>
        <p:spPr>
          <a:xfrm>
            <a:off x="9513085" y="4470007"/>
            <a:ext cx="4733934" cy="4445392"/>
          </a:xfrm>
          <a:prstGeom prst="rect">
            <a:avLst/>
          </a:prstGeom>
          <a:ln w="12700">
            <a:miter lim="400000"/>
          </a:ln>
        </p:spPr>
      </p:pic>
      <p:sp>
        <p:nvSpPr>
          <p:cNvPr id="95" name="Shape 95"/>
          <p:cNvSpPr/>
          <p:nvPr/>
        </p:nvSpPr>
        <p:spPr>
          <a:xfrm>
            <a:off x="14846300" y="3479800"/>
            <a:ext cx="64897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1" spc="-72" sz="3600">
                <a:solidFill>
                  <a:srgbClr val="FAA928"/>
                </a:solidFill>
                <a:latin typeface="Helvetica-Bold"/>
                <a:ea typeface="Helvetica-Bold"/>
                <a:cs typeface="Helvetica-Bold"/>
                <a:sym typeface="Helvetica-Bold"/>
              </a:defRPr>
            </a:lvl1pPr>
          </a:lstStyle>
          <a:p>
            <a:pPr lvl="0">
              <a:defRPr b="0" spc="0" sz="1800">
                <a:solidFill>
                  <a:srgbClr val="000000"/>
                </a:solidFill>
              </a:defRPr>
            </a:pPr>
            <a:r>
              <a:rPr b="1" spc="-72" sz="3600">
                <a:solidFill>
                  <a:srgbClr val="FAA928"/>
                </a:solidFill>
              </a:rPr>
              <a:t>WHY</a:t>
            </a:r>
          </a:p>
        </p:txBody>
      </p:sp>
      <p:pic>
        <p:nvPicPr>
          <p:cNvPr id="96" name="pasted-image.tif"/>
          <p:cNvPicPr/>
          <p:nvPr/>
        </p:nvPicPr>
        <p:blipFill>
          <a:blip r:embed="rId8">
            <a:extLst/>
          </a:blip>
          <a:stretch>
            <a:fillRect/>
          </a:stretch>
        </p:blipFill>
        <p:spPr>
          <a:xfrm>
            <a:off x="17298875" y="409159"/>
            <a:ext cx="6773686" cy="3652479"/>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8" name="zledodrop-filtered.jpg"/>
          <p:cNvPicPr/>
          <p:nvPr/>
        </p:nvPicPr>
        <p:blipFill>
          <a:blip r:embed="rId2">
            <a:extLst/>
          </a:blip>
          <a:stretch>
            <a:fillRect/>
          </a:stretch>
        </p:blipFill>
        <p:spPr>
          <a:xfrm>
            <a:off x="0" y="0"/>
            <a:ext cx="24384000" cy="13716000"/>
          </a:xfrm>
          <a:prstGeom prst="rect">
            <a:avLst/>
          </a:prstGeom>
          <a:ln w="12700">
            <a:miter lim="400000"/>
          </a:ln>
        </p:spPr>
      </p:pic>
      <p:sp>
        <p:nvSpPr>
          <p:cNvPr id="99" name="Shape 99"/>
          <p:cNvSpPr/>
          <p:nvPr/>
        </p:nvSpPr>
        <p:spPr>
          <a:xfrm>
            <a:off x="6946900" y="1612900"/>
            <a:ext cx="10490201" cy="104902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0" name="Shape 100"/>
          <p:cNvSpPr/>
          <p:nvPr/>
        </p:nvSpPr>
        <p:spPr>
          <a:xfrm>
            <a:off x="14516099" y="6816483"/>
            <a:ext cx="4432301" cy="4432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1" name="Shape 101"/>
          <p:cNvSpPr/>
          <p:nvPr/>
        </p:nvSpPr>
        <p:spPr>
          <a:xfrm>
            <a:off x="6337299" y="1968499"/>
            <a:ext cx="3098802" cy="30988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2" name="Shape 102"/>
          <p:cNvSpPr/>
          <p:nvPr/>
        </p:nvSpPr>
        <p:spPr>
          <a:xfrm>
            <a:off x="3936999" y="5638799"/>
            <a:ext cx="3302001" cy="3302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3" name="Shape 103"/>
          <p:cNvSpPr/>
          <p:nvPr/>
        </p:nvSpPr>
        <p:spPr>
          <a:xfrm>
            <a:off x="13004799" y="1473199"/>
            <a:ext cx="4432301" cy="4432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4" name="Shape 104"/>
          <p:cNvSpPr/>
          <p:nvPr/>
        </p:nvSpPr>
        <p:spPr>
          <a:xfrm>
            <a:off x="6769100" y="8013699"/>
            <a:ext cx="3302000" cy="3302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5" name="Shape 105"/>
          <p:cNvSpPr/>
          <p:nvPr/>
        </p:nvSpPr>
        <p:spPr>
          <a:xfrm>
            <a:off x="19596100" y="7556499"/>
            <a:ext cx="1117600" cy="1117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6" name="Shape 106"/>
          <p:cNvSpPr/>
          <p:nvPr/>
        </p:nvSpPr>
        <p:spPr>
          <a:xfrm>
            <a:off x="11633200" y="11556999"/>
            <a:ext cx="1117600" cy="1117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7" name="Shape 107"/>
          <p:cNvSpPr/>
          <p:nvPr/>
        </p:nvSpPr>
        <p:spPr>
          <a:xfrm>
            <a:off x="16891000" y="4978399"/>
            <a:ext cx="1117600" cy="1117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8" name="Shape 108"/>
          <p:cNvSpPr/>
          <p:nvPr/>
        </p:nvSpPr>
        <p:spPr>
          <a:xfrm>
            <a:off x="5029199" y="28575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09" name="Shape 109"/>
          <p:cNvSpPr/>
          <p:nvPr/>
        </p:nvSpPr>
        <p:spPr>
          <a:xfrm>
            <a:off x="17335499" y="68199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0" name="Shape 110"/>
          <p:cNvSpPr/>
          <p:nvPr/>
        </p:nvSpPr>
        <p:spPr>
          <a:xfrm>
            <a:off x="6007099" y="74041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1" name="Shape 111"/>
          <p:cNvSpPr/>
          <p:nvPr/>
        </p:nvSpPr>
        <p:spPr>
          <a:xfrm>
            <a:off x="16294099" y="25400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2" name="Shape 112"/>
          <p:cNvSpPr/>
          <p:nvPr/>
        </p:nvSpPr>
        <p:spPr>
          <a:xfrm>
            <a:off x="18630900" y="5067300"/>
            <a:ext cx="939801" cy="9398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3" name="Shape 113"/>
          <p:cNvSpPr/>
          <p:nvPr/>
        </p:nvSpPr>
        <p:spPr>
          <a:xfrm>
            <a:off x="6286500" y="9677400"/>
            <a:ext cx="939801" cy="9398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7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4" name="Shape 114"/>
          <p:cNvSpPr/>
          <p:nvPr/>
        </p:nvSpPr>
        <p:spPr>
          <a:xfrm>
            <a:off x="7731151" y="3873500"/>
            <a:ext cx="8915401" cy="6261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b="1" sz="8100">
                <a:solidFill>
                  <a:srgbClr val="444444"/>
                </a:solidFill>
                <a:latin typeface="Helvetica-Bold"/>
                <a:ea typeface="Helvetica-Bold"/>
                <a:cs typeface="Helvetica-Bold"/>
                <a:sym typeface="Helvetica-Bold"/>
              </a:rPr>
              <a:t>“A good  </a:t>
            </a:r>
            <a:r>
              <a:rPr b="1" sz="8100">
                <a:solidFill>
                  <a:srgbClr val="F2654E"/>
                </a:solidFill>
                <a:latin typeface="Helvetica-Bold"/>
                <a:ea typeface="Helvetica-Bold"/>
                <a:cs typeface="Helvetica-Bold"/>
                <a:sym typeface="Helvetica-Bold"/>
              </a:rPr>
              <a:t>Health Care System</a:t>
            </a:r>
            <a:r>
              <a:rPr b="1" sz="8100">
                <a:solidFill>
                  <a:srgbClr val="444444"/>
                </a:solidFill>
                <a:latin typeface="Helvetica-Bold"/>
                <a:ea typeface="Helvetica-Bold"/>
                <a:cs typeface="Helvetica-Bold"/>
                <a:sym typeface="Helvetica-Bold"/>
              </a:rPr>
              <a:t>, </a:t>
            </a:r>
            <a:r>
              <a:rPr b="1" sz="8100">
                <a:solidFill>
                  <a:srgbClr val="773F9B"/>
                </a:solidFill>
                <a:latin typeface="Helvetica-Bold"/>
                <a:ea typeface="Helvetica-Bold"/>
                <a:cs typeface="Helvetica-Bold"/>
                <a:sym typeface="Helvetica-Bold"/>
              </a:rPr>
              <a:t>contributes</a:t>
            </a:r>
            <a:r>
              <a:rPr b="1" sz="8100">
                <a:solidFill>
                  <a:srgbClr val="444444"/>
                </a:solidFill>
                <a:latin typeface="Helvetica-Bold"/>
                <a:ea typeface="Helvetica-Bold"/>
                <a:cs typeface="Helvetica-Bold"/>
                <a:sym typeface="Helvetica-Bold"/>
              </a:rPr>
              <a:t> to a </a:t>
            </a:r>
            <a:r>
              <a:rPr b="1" sz="8100">
                <a:solidFill>
                  <a:srgbClr val="00882B"/>
                </a:solidFill>
                <a:latin typeface="Helvetica-Bold"/>
                <a:ea typeface="Helvetica-Bold"/>
                <a:cs typeface="Helvetica-Bold"/>
                <a:sym typeface="Helvetica-Bold"/>
              </a:rPr>
              <a:t>productive</a:t>
            </a:r>
            <a:r>
              <a:rPr b="1" sz="8100">
                <a:solidFill>
                  <a:srgbClr val="444444"/>
                </a:solidFill>
                <a:latin typeface="Helvetica-Bold"/>
                <a:ea typeface="Helvetica-Bold"/>
                <a:cs typeface="Helvetica-Bold"/>
                <a:sym typeface="Helvetica-Bold"/>
              </a:rPr>
              <a:t> </a:t>
            </a:r>
            <a:r>
              <a:rPr b="1" sz="8100">
                <a:solidFill>
                  <a:srgbClr val="FAA928"/>
                </a:solidFill>
                <a:latin typeface="Helvetica-Bold"/>
                <a:ea typeface="Helvetica-Bold"/>
                <a:cs typeface="Helvetica-Bold"/>
                <a:sym typeface="Helvetica-Bold"/>
              </a:rPr>
              <a:t>Workforce</a:t>
            </a:r>
            <a:r>
              <a:rPr b="1" sz="8100">
                <a:solidFill>
                  <a:srgbClr val="444444"/>
                </a:solidFill>
                <a:latin typeface="Helvetica-Bold"/>
                <a:ea typeface="Helvetica-Bold"/>
                <a:cs typeface="Helvetica-Bold"/>
                <a:sym typeface="Helvetica-Bold"/>
              </a:rPr>
              <a:t>"</a:t>
            </a:r>
          </a:p>
        </p:txBody>
      </p:sp>
      <p:sp>
        <p:nvSpPr>
          <p:cNvPr id="115" name="Shape 115"/>
          <p:cNvSpPr/>
          <p:nvPr/>
        </p:nvSpPr>
        <p:spPr>
          <a:xfrm>
            <a:off x="3530599" y="92456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2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6" name="Shape 116"/>
          <p:cNvSpPr/>
          <p:nvPr/>
        </p:nvSpPr>
        <p:spPr>
          <a:xfrm>
            <a:off x="19113499" y="4152900"/>
            <a:ext cx="1854201" cy="18542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FFFF">
              <a:alpha val="2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7" name="Shape 117"/>
          <p:cNvSpPr/>
          <p:nvPr/>
        </p:nvSpPr>
        <p:spPr>
          <a:xfrm>
            <a:off x="4787900" y="8483599"/>
            <a:ext cx="1117600" cy="111760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a:solidFill>
              <a:srgbClr val="000000">
                <a:alpha val="0"/>
              </a:srgbClr>
            </a:solidFill>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defRPr>
            </a:pPr>
          </a:p>
        </p:txBody>
      </p:sp>
      <p:sp>
        <p:nvSpPr>
          <p:cNvPr id="118" name="Shape 118"/>
          <p:cNvSpPr/>
          <p:nvPr/>
        </p:nvSpPr>
        <p:spPr>
          <a:xfrm>
            <a:off x="11188700" y="9747250"/>
            <a:ext cx="1966990"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pc="-107" sz="2700">
                <a:solidFill>
                  <a:srgbClr val="C0C0C0"/>
                </a:solidFill>
                <a:latin typeface="Helvetica"/>
                <a:ea typeface="Helvetica"/>
                <a:cs typeface="Helvetica"/>
                <a:sym typeface="Helvetica"/>
              </a:defRPr>
            </a:lvl1pPr>
          </a:lstStyle>
          <a:p>
            <a:pPr lvl="0">
              <a:defRPr spc="0" sz="1800">
                <a:solidFill>
                  <a:srgbClr val="000000"/>
                </a:solidFill>
              </a:defRPr>
            </a:pPr>
            <a:r>
              <a:rPr spc="-107" sz="2700">
                <a:solidFill>
                  <a:srgbClr val="C0C0C0"/>
                </a:solidFill>
              </a:rPr>
              <a:t>Mark Twain</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20" name="Chart 120"/>
          <p:cNvGraphicFramePr/>
          <p:nvPr/>
        </p:nvGraphicFramePr>
        <p:xfrm>
          <a:off x="9773283" y="3435351"/>
          <a:ext cx="14839835" cy="8235948"/>
        </p:xfrm>
        <a:graphic xmlns:a="http://schemas.openxmlformats.org/drawingml/2006/main">
          <a:graphicData uri="http://schemas.openxmlformats.org/drawingml/2006/chart">
            <c:chart xmlns:c="http://schemas.openxmlformats.org/drawingml/2006/chart" r:id="rId2"/>
          </a:graphicData>
        </a:graphic>
      </p:graphicFrame>
      <p:sp>
        <p:nvSpPr>
          <p:cNvPr id="121" name="Shape 121"/>
          <p:cNvSpPr/>
          <p:nvPr/>
        </p:nvSpPr>
        <p:spPr>
          <a:xfrm>
            <a:off x="10864206" y="4556567"/>
            <a:ext cx="2655578" cy="265557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FFFFFF"/>
            </a:solidFill>
            <a:custDash>
              <a:ds d="200000" sp="200000"/>
            </a:custDash>
            <a:miter lim="400000"/>
          </a:ln>
        </p:spPr>
        <p:txBody>
          <a:bodyPr lIns="0" tIns="0" rIns="0" bIns="0" anchor="ctr"/>
          <a:lstStyle/>
          <a:p>
            <a:pPr lvl="0" defTabSz="584200">
              <a:defRPr sz="4000">
                <a:solidFill>
                  <a:srgbClr val="FFFFFF"/>
                </a:solidFill>
                <a:effectLst>
                  <a:outerShdw sx="100000" sy="100000" kx="0" ky="0" algn="b" rotWithShape="0" blurRad="38100" dist="12700" dir="5400000">
                    <a:srgbClr val="000000">
                      <a:alpha val="50000"/>
                    </a:srgbClr>
                  </a:outerShdw>
                </a:effectLst>
                <a:latin typeface="Helvetica"/>
                <a:ea typeface="Helvetica"/>
                <a:cs typeface="Helvetica"/>
                <a:sym typeface="Helvetica"/>
              </a:defRPr>
            </a:pPr>
          </a:p>
        </p:txBody>
      </p:sp>
      <p:sp>
        <p:nvSpPr>
          <p:cNvPr id="122" name="Shape 122"/>
          <p:cNvSpPr/>
          <p:nvPr/>
        </p:nvSpPr>
        <p:spPr>
          <a:xfrm>
            <a:off x="9436100" y="8794360"/>
            <a:ext cx="5524500"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2500">
                <a:solidFill>
                  <a:srgbClr val="232323"/>
                </a:solidFill>
                <a:latin typeface="Helvetica-Bold"/>
                <a:ea typeface="Helvetica-Bold"/>
                <a:cs typeface="Helvetica-Bold"/>
                <a:sym typeface="Helvetica-Bold"/>
              </a:rPr>
              <a:t>PIE CHART DATA</a:t>
            </a:r>
            <a:endParaRPr sz="2500">
              <a:solidFill>
                <a:srgbClr val="232323"/>
              </a:solidFill>
              <a:latin typeface="Helvetica"/>
              <a:ea typeface="Helvetica"/>
              <a:cs typeface="Helvetica"/>
              <a:sym typeface="Helvetica"/>
            </a:endParaRPr>
          </a:p>
          <a:p>
            <a:pPr lvl="0">
              <a:defRPr sz="1800"/>
            </a:pPr>
            <a:r>
              <a:rPr sz="2500">
                <a:solidFill>
                  <a:srgbClr val="232323"/>
                </a:solidFill>
                <a:latin typeface="Helvetica"/>
                <a:ea typeface="Helvetica"/>
                <a:cs typeface="Helvetica"/>
                <a:sym typeface="Helvetica"/>
              </a:rPr>
              <a:t>80% of South Africans rely on public health sector.</a:t>
            </a:r>
          </a:p>
        </p:txBody>
      </p:sp>
      <p:sp>
        <p:nvSpPr>
          <p:cNvPr id="123" name="Shape 123"/>
          <p:cNvSpPr/>
          <p:nvPr/>
        </p:nvSpPr>
        <p:spPr>
          <a:xfrm>
            <a:off x="1165251" y="679450"/>
            <a:ext cx="12369801" cy="118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defRPr b="1" spc="-256" sz="6400">
                <a:solidFill>
                  <a:srgbClr val="444444"/>
                </a:solidFill>
                <a:latin typeface="Helvetica-Bold"/>
                <a:ea typeface="Helvetica-Bold"/>
                <a:cs typeface="Helvetica-Bold"/>
                <a:sym typeface="Helvetica-Bold"/>
              </a:defRPr>
            </a:lvl1pPr>
          </a:lstStyle>
          <a:p>
            <a:pPr lvl="0">
              <a:defRPr b="0" spc="0" sz="1800">
                <a:solidFill>
                  <a:srgbClr val="000000"/>
                </a:solidFill>
              </a:defRPr>
            </a:pPr>
            <a:r>
              <a:rPr b="1" spc="-256" sz="6400">
                <a:solidFill>
                  <a:srgbClr val="444444"/>
                </a:solidFill>
              </a:rPr>
              <a:t>LET'S TALK ABOUT DATA</a:t>
            </a:r>
          </a:p>
        </p:txBody>
      </p:sp>
      <p:sp>
        <p:nvSpPr>
          <p:cNvPr id="124" name="Shape 124"/>
          <p:cNvSpPr/>
          <p:nvPr/>
        </p:nvSpPr>
        <p:spPr>
          <a:xfrm>
            <a:off x="1168400" y="1771650"/>
            <a:ext cx="9372600"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64" sz="3200">
                <a:solidFill>
                  <a:srgbClr val="929292"/>
                </a:solidFill>
                <a:latin typeface="Helvetica"/>
                <a:ea typeface="Helvetica"/>
                <a:cs typeface="Helvetica"/>
                <a:sym typeface="Helvetica"/>
              </a:defRPr>
            </a:lvl1pPr>
          </a:lstStyle>
          <a:p>
            <a:pPr lvl="0">
              <a:defRPr spc="0" sz="1800">
                <a:solidFill>
                  <a:srgbClr val="000000"/>
                </a:solidFill>
              </a:defRPr>
            </a:pPr>
            <a:r>
              <a:rPr spc="-64" sz="3200">
                <a:solidFill>
                  <a:srgbClr val="929292"/>
                </a:solidFill>
              </a:rPr>
              <a:t>Reliance on Public Health Sector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16" presetID="23" grpId="1" fill="hold">
                                  <p:stCondLst>
                                    <p:cond delay="0"/>
                                  </p:stCondLst>
                                  <p:iterate type="el" backwards="0">
                                    <p:tmAbs val="0"/>
                                  </p:iterate>
                                  <p:childTnLst>
                                    <p:set>
                                      <p:cBhvr>
                                        <p:cTn id="6" fill="hold"/>
                                        <p:tgtEl>
                                          <p:spTgt spid="122"/>
                                        </p:tgtEl>
                                        <p:attrNameLst>
                                          <p:attrName>style.visibility</p:attrName>
                                        </p:attrNameLst>
                                      </p:cBhvr>
                                      <p:to>
                                        <p:strVal val="visible"/>
                                      </p:to>
                                    </p:set>
                                    <p:anim calcmode="lin" valueType="num">
                                      <p:cBhvr>
                                        <p:cTn id="7" dur="1000" fill="hold"/>
                                        <p:tgtEl>
                                          <p:spTgt spid="122"/>
                                        </p:tgtEl>
                                        <p:attrNameLst>
                                          <p:attrName>ppt_w</p:attrName>
                                        </p:attrNameLst>
                                      </p:cBhvr>
                                      <p:tavLst>
                                        <p:tav tm="0">
                                          <p:val>
                                            <p:fltVal val="0"/>
                                          </p:val>
                                        </p:tav>
                                        <p:tav tm="100000">
                                          <p:val>
                                            <p:strVal val="#ppt_w"/>
                                          </p:val>
                                        </p:tav>
                                      </p:tavLst>
                                    </p:anim>
                                    <p:anim calcmode="lin" valueType="num">
                                      <p:cBhvr>
                                        <p:cTn id="8" dur="10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